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5" r:id="rId2"/>
    <p:sldId id="256" r:id="rId3"/>
    <p:sldId id="262" r:id="rId4"/>
    <p:sldId id="263" r:id="rId5"/>
    <p:sldId id="264" r:id="rId6"/>
    <p:sldId id="265" r:id="rId7"/>
    <p:sldId id="271" r:id="rId8"/>
    <p:sldId id="257" r:id="rId9"/>
    <p:sldId id="286" r:id="rId10"/>
    <p:sldId id="266" r:id="rId11"/>
    <p:sldId id="267" r:id="rId12"/>
    <p:sldId id="268" r:id="rId13"/>
    <p:sldId id="269" r:id="rId14"/>
    <p:sldId id="270" r:id="rId15"/>
    <p:sldId id="272" r:id="rId16"/>
    <p:sldId id="258" r:id="rId17"/>
    <p:sldId id="273" r:id="rId18"/>
    <p:sldId id="274" r:id="rId19"/>
    <p:sldId id="275" r:id="rId20"/>
    <p:sldId id="276" r:id="rId21"/>
    <p:sldId id="277" r:id="rId22"/>
    <p:sldId id="259" r:id="rId23"/>
    <p:sldId id="278" r:id="rId24"/>
    <p:sldId id="279" r:id="rId25"/>
    <p:sldId id="280" r:id="rId26"/>
    <p:sldId id="281" r:id="rId27"/>
    <p:sldId id="261" r:id="rId28"/>
    <p:sldId id="282" r:id="rId29"/>
    <p:sldId id="283" r:id="rId30"/>
    <p:sldId id="284" r:id="rId31"/>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0" d="100"/>
          <a:sy n="50" d="100"/>
        </p:scale>
        <p:origin x="42" y="1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BB5D8-CB80-28D9-A33C-EB961E1EB52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CH"/>
          </a:p>
        </p:txBody>
      </p:sp>
      <p:sp>
        <p:nvSpPr>
          <p:cNvPr id="3" name="副标题 2">
            <a:extLst>
              <a:ext uri="{FF2B5EF4-FFF2-40B4-BE49-F238E27FC236}">
                <a16:creationId xmlns:a16="http://schemas.microsoft.com/office/drawing/2014/main" id="{29673095-D9D6-FF1B-E434-6BBC63F525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CH"/>
          </a:p>
        </p:txBody>
      </p:sp>
      <p:sp>
        <p:nvSpPr>
          <p:cNvPr id="4" name="日期占位符 3">
            <a:extLst>
              <a:ext uri="{FF2B5EF4-FFF2-40B4-BE49-F238E27FC236}">
                <a16:creationId xmlns:a16="http://schemas.microsoft.com/office/drawing/2014/main" id="{E44D1FC4-AC86-3014-8CD9-59983388C3EC}"/>
              </a:ext>
            </a:extLst>
          </p:cNvPr>
          <p:cNvSpPr>
            <a:spLocks noGrp="1"/>
          </p:cNvSpPr>
          <p:nvPr>
            <p:ph type="dt" sz="half" idx="10"/>
          </p:nvPr>
        </p:nvSpPr>
        <p:spPr/>
        <p:txBody>
          <a:bodyPr/>
          <a:lstStyle/>
          <a:p>
            <a:fld id="{FEAB57CF-8D5A-4B43-B3FF-1FE19215A846}" type="datetimeFigureOut">
              <a:rPr lang="en-CH" smtClean="0"/>
              <a:t>30/11/2023</a:t>
            </a:fld>
            <a:endParaRPr lang="en-CH"/>
          </a:p>
        </p:txBody>
      </p:sp>
      <p:sp>
        <p:nvSpPr>
          <p:cNvPr id="5" name="页脚占位符 4">
            <a:extLst>
              <a:ext uri="{FF2B5EF4-FFF2-40B4-BE49-F238E27FC236}">
                <a16:creationId xmlns:a16="http://schemas.microsoft.com/office/drawing/2014/main" id="{7725895F-F865-4CE8-A977-87101FC7522D}"/>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A25B6B53-803F-8E63-7830-D1B5A8CC8DEB}"/>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670943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5F1B7-5363-D0BB-604B-48F5FFA67DD9}"/>
              </a:ext>
            </a:extLst>
          </p:cNvPr>
          <p:cNvSpPr>
            <a:spLocks noGrp="1"/>
          </p:cNvSpPr>
          <p:nvPr>
            <p:ph type="title"/>
          </p:nvPr>
        </p:nvSpPr>
        <p:spPr/>
        <p:txBody>
          <a:bodyPr/>
          <a:lstStyle/>
          <a:p>
            <a:r>
              <a:rPr lang="zh-CN" altLang="en-US"/>
              <a:t>单击此处编辑母版标题样式</a:t>
            </a:r>
            <a:endParaRPr lang="en-CH"/>
          </a:p>
        </p:txBody>
      </p:sp>
      <p:sp>
        <p:nvSpPr>
          <p:cNvPr id="3" name="竖排文字占位符 2">
            <a:extLst>
              <a:ext uri="{FF2B5EF4-FFF2-40B4-BE49-F238E27FC236}">
                <a16:creationId xmlns:a16="http://schemas.microsoft.com/office/drawing/2014/main" id="{4464F063-DDE6-216E-1DF8-CF9B8385822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日期占位符 3">
            <a:extLst>
              <a:ext uri="{FF2B5EF4-FFF2-40B4-BE49-F238E27FC236}">
                <a16:creationId xmlns:a16="http://schemas.microsoft.com/office/drawing/2014/main" id="{41DF19A0-D264-EFD4-18CD-B91F19F5D924}"/>
              </a:ext>
            </a:extLst>
          </p:cNvPr>
          <p:cNvSpPr>
            <a:spLocks noGrp="1"/>
          </p:cNvSpPr>
          <p:nvPr>
            <p:ph type="dt" sz="half" idx="10"/>
          </p:nvPr>
        </p:nvSpPr>
        <p:spPr/>
        <p:txBody>
          <a:bodyPr/>
          <a:lstStyle/>
          <a:p>
            <a:fld id="{FEAB57CF-8D5A-4B43-B3FF-1FE19215A846}" type="datetimeFigureOut">
              <a:rPr lang="en-CH" smtClean="0"/>
              <a:t>30/11/2023</a:t>
            </a:fld>
            <a:endParaRPr lang="en-CH"/>
          </a:p>
        </p:txBody>
      </p:sp>
      <p:sp>
        <p:nvSpPr>
          <p:cNvPr id="5" name="页脚占位符 4">
            <a:extLst>
              <a:ext uri="{FF2B5EF4-FFF2-40B4-BE49-F238E27FC236}">
                <a16:creationId xmlns:a16="http://schemas.microsoft.com/office/drawing/2014/main" id="{37616118-104E-D89B-4792-8F24626824FB}"/>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27671C5D-2CBC-5909-FFCE-9B4F5597211E}"/>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1661927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D291670-BC8B-B954-D14A-328E5BF405C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CH"/>
          </a:p>
        </p:txBody>
      </p:sp>
      <p:sp>
        <p:nvSpPr>
          <p:cNvPr id="3" name="竖排文字占位符 2">
            <a:extLst>
              <a:ext uri="{FF2B5EF4-FFF2-40B4-BE49-F238E27FC236}">
                <a16:creationId xmlns:a16="http://schemas.microsoft.com/office/drawing/2014/main" id="{196E057F-2E54-4D4F-55F8-C5D0EE104B2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日期占位符 3">
            <a:extLst>
              <a:ext uri="{FF2B5EF4-FFF2-40B4-BE49-F238E27FC236}">
                <a16:creationId xmlns:a16="http://schemas.microsoft.com/office/drawing/2014/main" id="{165F0522-63C0-1C90-2BF5-F5C447BCBB2F}"/>
              </a:ext>
            </a:extLst>
          </p:cNvPr>
          <p:cNvSpPr>
            <a:spLocks noGrp="1"/>
          </p:cNvSpPr>
          <p:nvPr>
            <p:ph type="dt" sz="half" idx="10"/>
          </p:nvPr>
        </p:nvSpPr>
        <p:spPr/>
        <p:txBody>
          <a:bodyPr/>
          <a:lstStyle/>
          <a:p>
            <a:fld id="{FEAB57CF-8D5A-4B43-B3FF-1FE19215A846}" type="datetimeFigureOut">
              <a:rPr lang="en-CH" smtClean="0"/>
              <a:t>30/11/2023</a:t>
            </a:fld>
            <a:endParaRPr lang="en-CH"/>
          </a:p>
        </p:txBody>
      </p:sp>
      <p:sp>
        <p:nvSpPr>
          <p:cNvPr id="5" name="页脚占位符 4">
            <a:extLst>
              <a:ext uri="{FF2B5EF4-FFF2-40B4-BE49-F238E27FC236}">
                <a16:creationId xmlns:a16="http://schemas.microsoft.com/office/drawing/2014/main" id="{4E2A826E-43A0-CB9C-7517-95747B7F6370}"/>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1F6995EE-FBD6-4210-DF2A-D2CFEBD61907}"/>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3913064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DC1CF2-D2EE-D129-129C-79FD54BA777B}"/>
              </a:ext>
            </a:extLst>
          </p:cNvPr>
          <p:cNvSpPr>
            <a:spLocks noGrp="1"/>
          </p:cNvSpPr>
          <p:nvPr>
            <p:ph type="title"/>
          </p:nvPr>
        </p:nvSpPr>
        <p:spPr/>
        <p:txBody>
          <a:bodyPr/>
          <a:lstStyle/>
          <a:p>
            <a:r>
              <a:rPr lang="zh-CN" altLang="en-US"/>
              <a:t>单击此处编辑母版标题样式</a:t>
            </a:r>
            <a:endParaRPr lang="en-CH"/>
          </a:p>
        </p:txBody>
      </p:sp>
      <p:sp>
        <p:nvSpPr>
          <p:cNvPr id="3" name="内容占位符 2">
            <a:extLst>
              <a:ext uri="{FF2B5EF4-FFF2-40B4-BE49-F238E27FC236}">
                <a16:creationId xmlns:a16="http://schemas.microsoft.com/office/drawing/2014/main" id="{55DD76D8-9D47-36AD-4839-DAF4D0C696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日期占位符 3">
            <a:extLst>
              <a:ext uri="{FF2B5EF4-FFF2-40B4-BE49-F238E27FC236}">
                <a16:creationId xmlns:a16="http://schemas.microsoft.com/office/drawing/2014/main" id="{F73F07E2-8DE3-FC9C-1B5B-D049186B7B4D}"/>
              </a:ext>
            </a:extLst>
          </p:cNvPr>
          <p:cNvSpPr>
            <a:spLocks noGrp="1"/>
          </p:cNvSpPr>
          <p:nvPr>
            <p:ph type="dt" sz="half" idx="10"/>
          </p:nvPr>
        </p:nvSpPr>
        <p:spPr/>
        <p:txBody>
          <a:bodyPr/>
          <a:lstStyle/>
          <a:p>
            <a:fld id="{FEAB57CF-8D5A-4B43-B3FF-1FE19215A846}" type="datetimeFigureOut">
              <a:rPr lang="en-CH" smtClean="0"/>
              <a:t>30/11/2023</a:t>
            </a:fld>
            <a:endParaRPr lang="en-CH"/>
          </a:p>
        </p:txBody>
      </p:sp>
      <p:sp>
        <p:nvSpPr>
          <p:cNvPr id="5" name="页脚占位符 4">
            <a:extLst>
              <a:ext uri="{FF2B5EF4-FFF2-40B4-BE49-F238E27FC236}">
                <a16:creationId xmlns:a16="http://schemas.microsoft.com/office/drawing/2014/main" id="{2DD9CB60-98D0-6025-124C-66DE018201FF}"/>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60CB1693-A58F-9FB3-8CF1-F868BB4E0596}"/>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3706448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9344BF-95AA-D51A-63A1-BFC0D393437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CH"/>
          </a:p>
        </p:txBody>
      </p:sp>
      <p:sp>
        <p:nvSpPr>
          <p:cNvPr id="3" name="文本占位符 2">
            <a:extLst>
              <a:ext uri="{FF2B5EF4-FFF2-40B4-BE49-F238E27FC236}">
                <a16:creationId xmlns:a16="http://schemas.microsoft.com/office/drawing/2014/main" id="{0ACDA7B2-4806-EAAC-DE0F-824DB52936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C1CB0B-8D6A-C8CD-EEEE-FD0FF5FDB4DE}"/>
              </a:ext>
            </a:extLst>
          </p:cNvPr>
          <p:cNvSpPr>
            <a:spLocks noGrp="1"/>
          </p:cNvSpPr>
          <p:nvPr>
            <p:ph type="dt" sz="half" idx="10"/>
          </p:nvPr>
        </p:nvSpPr>
        <p:spPr/>
        <p:txBody>
          <a:bodyPr/>
          <a:lstStyle/>
          <a:p>
            <a:fld id="{FEAB57CF-8D5A-4B43-B3FF-1FE19215A846}" type="datetimeFigureOut">
              <a:rPr lang="en-CH" smtClean="0"/>
              <a:t>30/11/2023</a:t>
            </a:fld>
            <a:endParaRPr lang="en-CH"/>
          </a:p>
        </p:txBody>
      </p:sp>
      <p:sp>
        <p:nvSpPr>
          <p:cNvPr id="5" name="页脚占位符 4">
            <a:extLst>
              <a:ext uri="{FF2B5EF4-FFF2-40B4-BE49-F238E27FC236}">
                <a16:creationId xmlns:a16="http://schemas.microsoft.com/office/drawing/2014/main" id="{6E9D9DF1-9B25-048A-3EB1-E69C3D11D9FF}"/>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BCBEC9BF-5329-79D2-1B4C-7EB86EEF42CB}"/>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2006720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F02B8E-06EB-1782-D26F-E0DF79C76ADE}"/>
              </a:ext>
            </a:extLst>
          </p:cNvPr>
          <p:cNvSpPr>
            <a:spLocks noGrp="1"/>
          </p:cNvSpPr>
          <p:nvPr>
            <p:ph type="title"/>
          </p:nvPr>
        </p:nvSpPr>
        <p:spPr/>
        <p:txBody>
          <a:bodyPr/>
          <a:lstStyle/>
          <a:p>
            <a:r>
              <a:rPr lang="zh-CN" altLang="en-US"/>
              <a:t>单击此处编辑母版标题样式</a:t>
            </a:r>
            <a:endParaRPr lang="en-CH"/>
          </a:p>
        </p:txBody>
      </p:sp>
      <p:sp>
        <p:nvSpPr>
          <p:cNvPr id="3" name="内容占位符 2">
            <a:extLst>
              <a:ext uri="{FF2B5EF4-FFF2-40B4-BE49-F238E27FC236}">
                <a16:creationId xmlns:a16="http://schemas.microsoft.com/office/drawing/2014/main" id="{38F8849D-C4DD-770F-17AF-2F467B92935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内容占位符 3">
            <a:extLst>
              <a:ext uri="{FF2B5EF4-FFF2-40B4-BE49-F238E27FC236}">
                <a16:creationId xmlns:a16="http://schemas.microsoft.com/office/drawing/2014/main" id="{D4763F39-8409-4CFD-9C2F-03BEDF555BA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5" name="日期占位符 4">
            <a:extLst>
              <a:ext uri="{FF2B5EF4-FFF2-40B4-BE49-F238E27FC236}">
                <a16:creationId xmlns:a16="http://schemas.microsoft.com/office/drawing/2014/main" id="{94B5A3D3-0A93-650A-F824-A50A526D1873}"/>
              </a:ext>
            </a:extLst>
          </p:cNvPr>
          <p:cNvSpPr>
            <a:spLocks noGrp="1"/>
          </p:cNvSpPr>
          <p:nvPr>
            <p:ph type="dt" sz="half" idx="10"/>
          </p:nvPr>
        </p:nvSpPr>
        <p:spPr/>
        <p:txBody>
          <a:bodyPr/>
          <a:lstStyle/>
          <a:p>
            <a:fld id="{FEAB57CF-8D5A-4B43-B3FF-1FE19215A846}" type="datetimeFigureOut">
              <a:rPr lang="en-CH" smtClean="0"/>
              <a:t>30/11/2023</a:t>
            </a:fld>
            <a:endParaRPr lang="en-CH"/>
          </a:p>
        </p:txBody>
      </p:sp>
      <p:sp>
        <p:nvSpPr>
          <p:cNvPr id="6" name="页脚占位符 5">
            <a:extLst>
              <a:ext uri="{FF2B5EF4-FFF2-40B4-BE49-F238E27FC236}">
                <a16:creationId xmlns:a16="http://schemas.microsoft.com/office/drawing/2014/main" id="{3AAA15E0-9C5F-78F2-6EF8-0F100F1F08D7}"/>
              </a:ext>
            </a:extLst>
          </p:cNvPr>
          <p:cNvSpPr>
            <a:spLocks noGrp="1"/>
          </p:cNvSpPr>
          <p:nvPr>
            <p:ph type="ftr" sz="quarter" idx="11"/>
          </p:nvPr>
        </p:nvSpPr>
        <p:spPr/>
        <p:txBody>
          <a:bodyPr/>
          <a:lstStyle/>
          <a:p>
            <a:endParaRPr lang="en-CH"/>
          </a:p>
        </p:txBody>
      </p:sp>
      <p:sp>
        <p:nvSpPr>
          <p:cNvPr id="7" name="灯片编号占位符 6">
            <a:extLst>
              <a:ext uri="{FF2B5EF4-FFF2-40B4-BE49-F238E27FC236}">
                <a16:creationId xmlns:a16="http://schemas.microsoft.com/office/drawing/2014/main" id="{95812542-2574-8E3B-3F36-6E76C34742FF}"/>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703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1F19D-A1D4-5D4D-06DE-D0DB54062300}"/>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CH"/>
          </a:p>
        </p:txBody>
      </p:sp>
      <p:sp>
        <p:nvSpPr>
          <p:cNvPr id="3" name="文本占位符 2">
            <a:extLst>
              <a:ext uri="{FF2B5EF4-FFF2-40B4-BE49-F238E27FC236}">
                <a16:creationId xmlns:a16="http://schemas.microsoft.com/office/drawing/2014/main" id="{82D62213-EF7D-C221-D7A3-B0713C7256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ABE3437-8C4F-F810-73E8-B3B1F3BDBD7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5" name="文本占位符 4">
            <a:extLst>
              <a:ext uri="{FF2B5EF4-FFF2-40B4-BE49-F238E27FC236}">
                <a16:creationId xmlns:a16="http://schemas.microsoft.com/office/drawing/2014/main" id="{E5B3EB29-6BDF-DF1D-B020-24E270271E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C564B0F-BBCC-250B-A824-736F90402FD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7" name="日期占位符 6">
            <a:extLst>
              <a:ext uri="{FF2B5EF4-FFF2-40B4-BE49-F238E27FC236}">
                <a16:creationId xmlns:a16="http://schemas.microsoft.com/office/drawing/2014/main" id="{A35E8CE0-07D7-7A51-BEED-C4A38136D171}"/>
              </a:ext>
            </a:extLst>
          </p:cNvPr>
          <p:cNvSpPr>
            <a:spLocks noGrp="1"/>
          </p:cNvSpPr>
          <p:nvPr>
            <p:ph type="dt" sz="half" idx="10"/>
          </p:nvPr>
        </p:nvSpPr>
        <p:spPr/>
        <p:txBody>
          <a:bodyPr/>
          <a:lstStyle/>
          <a:p>
            <a:fld id="{FEAB57CF-8D5A-4B43-B3FF-1FE19215A846}" type="datetimeFigureOut">
              <a:rPr lang="en-CH" smtClean="0"/>
              <a:t>30/11/2023</a:t>
            </a:fld>
            <a:endParaRPr lang="en-CH"/>
          </a:p>
        </p:txBody>
      </p:sp>
      <p:sp>
        <p:nvSpPr>
          <p:cNvPr id="8" name="页脚占位符 7">
            <a:extLst>
              <a:ext uri="{FF2B5EF4-FFF2-40B4-BE49-F238E27FC236}">
                <a16:creationId xmlns:a16="http://schemas.microsoft.com/office/drawing/2014/main" id="{ECF21056-D451-7BBA-391A-6865B2726E4D}"/>
              </a:ext>
            </a:extLst>
          </p:cNvPr>
          <p:cNvSpPr>
            <a:spLocks noGrp="1"/>
          </p:cNvSpPr>
          <p:nvPr>
            <p:ph type="ftr" sz="quarter" idx="11"/>
          </p:nvPr>
        </p:nvSpPr>
        <p:spPr/>
        <p:txBody>
          <a:bodyPr/>
          <a:lstStyle/>
          <a:p>
            <a:endParaRPr lang="en-CH"/>
          </a:p>
        </p:txBody>
      </p:sp>
      <p:sp>
        <p:nvSpPr>
          <p:cNvPr id="9" name="灯片编号占位符 8">
            <a:extLst>
              <a:ext uri="{FF2B5EF4-FFF2-40B4-BE49-F238E27FC236}">
                <a16:creationId xmlns:a16="http://schemas.microsoft.com/office/drawing/2014/main" id="{A61A6294-0716-D707-1BFA-196E3E4D257F}"/>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3536936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A96225-C787-6E16-1D12-A1AA3CF48E81}"/>
              </a:ext>
            </a:extLst>
          </p:cNvPr>
          <p:cNvSpPr>
            <a:spLocks noGrp="1"/>
          </p:cNvSpPr>
          <p:nvPr>
            <p:ph type="title"/>
          </p:nvPr>
        </p:nvSpPr>
        <p:spPr/>
        <p:txBody>
          <a:bodyPr/>
          <a:lstStyle/>
          <a:p>
            <a:r>
              <a:rPr lang="zh-CN" altLang="en-US"/>
              <a:t>单击此处编辑母版标题样式</a:t>
            </a:r>
            <a:endParaRPr lang="en-CH"/>
          </a:p>
        </p:txBody>
      </p:sp>
      <p:sp>
        <p:nvSpPr>
          <p:cNvPr id="3" name="日期占位符 2">
            <a:extLst>
              <a:ext uri="{FF2B5EF4-FFF2-40B4-BE49-F238E27FC236}">
                <a16:creationId xmlns:a16="http://schemas.microsoft.com/office/drawing/2014/main" id="{549F6552-6FAC-893E-6487-B6C956643AF1}"/>
              </a:ext>
            </a:extLst>
          </p:cNvPr>
          <p:cNvSpPr>
            <a:spLocks noGrp="1"/>
          </p:cNvSpPr>
          <p:nvPr>
            <p:ph type="dt" sz="half" idx="10"/>
          </p:nvPr>
        </p:nvSpPr>
        <p:spPr/>
        <p:txBody>
          <a:bodyPr/>
          <a:lstStyle/>
          <a:p>
            <a:fld id="{FEAB57CF-8D5A-4B43-B3FF-1FE19215A846}" type="datetimeFigureOut">
              <a:rPr lang="en-CH" smtClean="0"/>
              <a:t>30/11/2023</a:t>
            </a:fld>
            <a:endParaRPr lang="en-CH"/>
          </a:p>
        </p:txBody>
      </p:sp>
      <p:sp>
        <p:nvSpPr>
          <p:cNvPr id="4" name="页脚占位符 3">
            <a:extLst>
              <a:ext uri="{FF2B5EF4-FFF2-40B4-BE49-F238E27FC236}">
                <a16:creationId xmlns:a16="http://schemas.microsoft.com/office/drawing/2014/main" id="{407F0AE1-C78F-1208-0E56-B4B37DB84D65}"/>
              </a:ext>
            </a:extLst>
          </p:cNvPr>
          <p:cNvSpPr>
            <a:spLocks noGrp="1"/>
          </p:cNvSpPr>
          <p:nvPr>
            <p:ph type="ftr" sz="quarter" idx="11"/>
          </p:nvPr>
        </p:nvSpPr>
        <p:spPr/>
        <p:txBody>
          <a:bodyPr/>
          <a:lstStyle/>
          <a:p>
            <a:endParaRPr lang="en-CH"/>
          </a:p>
        </p:txBody>
      </p:sp>
      <p:sp>
        <p:nvSpPr>
          <p:cNvPr id="5" name="灯片编号占位符 4">
            <a:extLst>
              <a:ext uri="{FF2B5EF4-FFF2-40B4-BE49-F238E27FC236}">
                <a16:creationId xmlns:a16="http://schemas.microsoft.com/office/drawing/2014/main" id="{ADBE273A-4A9A-0D81-B7AF-EB399BAFFC6E}"/>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417029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CA55B93-4DE0-2E81-16F5-65F4D776FAFF}"/>
              </a:ext>
            </a:extLst>
          </p:cNvPr>
          <p:cNvSpPr>
            <a:spLocks noGrp="1"/>
          </p:cNvSpPr>
          <p:nvPr>
            <p:ph type="dt" sz="half" idx="10"/>
          </p:nvPr>
        </p:nvSpPr>
        <p:spPr/>
        <p:txBody>
          <a:bodyPr/>
          <a:lstStyle/>
          <a:p>
            <a:fld id="{FEAB57CF-8D5A-4B43-B3FF-1FE19215A846}" type="datetimeFigureOut">
              <a:rPr lang="en-CH" smtClean="0"/>
              <a:t>30/11/2023</a:t>
            </a:fld>
            <a:endParaRPr lang="en-CH"/>
          </a:p>
        </p:txBody>
      </p:sp>
      <p:sp>
        <p:nvSpPr>
          <p:cNvPr id="3" name="页脚占位符 2">
            <a:extLst>
              <a:ext uri="{FF2B5EF4-FFF2-40B4-BE49-F238E27FC236}">
                <a16:creationId xmlns:a16="http://schemas.microsoft.com/office/drawing/2014/main" id="{DC136295-192B-41F7-A991-578E8DF8622D}"/>
              </a:ext>
            </a:extLst>
          </p:cNvPr>
          <p:cNvSpPr>
            <a:spLocks noGrp="1"/>
          </p:cNvSpPr>
          <p:nvPr>
            <p:ph type="ftr" sz="quarter" idx="11"/>
          </p:nvPr>
        </p:nvSpPr>
        <p:spPr/>
        <p:txBody>
          <a:bodyPr/>
          <a:lstStyle/>
          <a:p>
            <a:endParaRPr lang="en-CH"/>
          </a:p>
        </p:txBody>
      </p:sp>
      <p:sp>
        <p:nvSpPr>
          <p:cNvPr id="4" name="灯片编号占位符 3">
            <a:extLst>
              <a:ext uri="{FF2B5EF4-FFF2-40B4-BE49-F238E27FC236}">
                <a16:creationId xmlns:a16="http://schemas.microsoft.com/office/drawing/2014/main" id="{F8CD3085-62B1-9B1B-4BFE-1E09D913F4A3}"/>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1493356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590C9-2A55-F963-D189-3CD93E08014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CH"/>
          </a:p>
        </p:txBody>
      </p:sp>
      <p:sp>
        <p:nvSpPr>
          <p:cNvPr id="3" name="内容占位符 2">
            <a:extLst>
              <a:ext uri="{FF2B5EF4-FFF2-40B4-BE49-F238E27FC236}">
                <a16:creationId xmlns:a16="http://schemas.microsoft.com/office/drawing/2014/main" id="{87ACE196-49F8-FD9A-905A-E2505BF9D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文本占位符 3">
            <a:extLst>
              <a:ext uri="{FF2B5EF4-FFF2-40B4-BE49-F238E27FC236}">
                <a16:creationId xmlns:a16="http://schemas.microsoft.com/office/drawing/2014/main" id="{C1E61A28-C26C-88D8-5777-406DF84C88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47DD505-184B-4AF7-9311-DDC72195167C}"/>
              </a:ext>
            </a:extLst>
          </p:cNvPr>
          <p:cNvSpPr>
            <a:spLocks noGrp="1"/>
          </p:cNvSpPr>
          <p:nvPr>
            <p:ph type="dt" sz="half" idx="10"/>
          </p:nvPr>
        </p:nvSpPr>
        <p:spPr/>
        <p:txBody>
          <a:bodyPr/>
          <a:lstStyle/>
          <a:p>
            <a:fld id="{FEAB57CF-8D5A-4B43-B3FF-1FE19215A846}" type="datetimeFigureOut">
              <a:rPr lang="en-CH" smtClean="0"/>
              <a:t>30/11/2023</a:t>
            </a:fld>
            <a:endParaRPr lang="en-CH"/>
          </a:p>
        </p:txBody>
      </p:sp>
      <p:sp>
        <p:nvSpPr>
          <p:cNvPr id="6" name="页脚占位符 5">
            <a:extLst>
              <a:ext uri="{FF2B5EF4-FFF2-40B4-BE49-F238E27FC236}">
                <a16:creationId xmlns:a16="http://schemas.microsoft.com/office/drawing/2014/main" id="{ADB9288C-46B2-A0F0-8AD7-E7055AFA11B3}"/>
              </a:ext>
            </a:extLst>
          </p:cNvPr>
          <p:cNvSpPr>
            <a:spLocks noGrp="1"/>
          </p:cNvSpPr>
          <p:nvPr>
            <p:ph type="ftr" sz="quarter" idx="11"/>
          </p:nvPr>
        </p:nvSpPr>
        <p:spPr/>
        <p:txBody>
          <a:bodyPr/>
          <a:lstStyle/>
          <a:p>
            <a:endParaRPr lang="en-CH"/>
          </a:p>
        </p:txBody>
      </p:sp>
      <p:sp>
        <p:nvSpPr>
          <p:cNvPr id="7" name="灯片编号占位符 6">
            <a:extLst>
              <a:ext uri="{FF2B5EF4-FFF2-40B4-BE49-F238E27FC236}">
                <a16:creationId xmlns:a16="http://schemas.microsoft.com/office/drawing/2014/main" id="{2D0BA04C-B188-65E8-D90D-7BBAC8851C36}"/>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3717879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123AA-B586-A2B2-2BF0-569E4A4F25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CH"/>
          </a:p>
        </p:txBody>
      </p:sp>
      <p:sp>
        <p:nvSpPr>
          <p:cNvPr id="3" name="图片占位符 2">
            <a:extLst>
              <a:ext uri="{FF2B5EF4-FFF2-40B4-BE49-F238E27FC236}">
                <a16:creationId xmlns:a16="http://schemas.microsoft.com/office/drawing/2014/main" id="{105F8151-D3C4-6AB7-1C36-31CC34B4BB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文本占位符 3">
            <a:extLst>
              <a:ext uri="{FF2B5EF4-FFF2-40B4-BE49-F238E27FC236}">
                <a16:creationId xmlns:a16="http://schemas.microsoft.com/office/drawing/2014/main" id="{3B070625-F692-EA64-F919-BEADC08D2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46B7433-B6CC-BEAA-EEC3-7C9659D90973}"/>
              </a:ext>
            </a:extLst>
          </p:cNvPr>
          <p:cNvSpPr>
            <a:spLocks noGrp="1"/>
          </p:cNvSpPr>
          <p:nvPr>
            <p:ph type="dt" sz="half" idx="10"/>
          </p:nvPr>
        </p:nvSpPr>
        <p:spPr/>
        <p:txBody>
          <a:bodyPr/>
          <a:lstStyle/>
          <a:p>
            <a:fld id="{FEAB57CF-8D5A-4B43-B3FF-1FE19215A846}" type="datetimeFigureOut">
              <a:rPr lang="en-CH" smtClean="0"/>
              <a:t>30/11/2023</a:t>
            </a:fld>
            <a:endParaRPr lang="en-CH"/>
          </a:p>
        </p:txBody>
      </p:sp>
      <p:sp>
        <p:nvSpPr>
          <p:cNvPr id="6" name="页脚占位符 5">
            <a:extLst>
              <a:ext uri="{FF2B5EF4-FFF2-40B4-BE49-F238E27FC236}">
                <a16:creationId xmlns:a16="http://schemas.microsoft.com/office/drawing/2014/main" id="{4AAA103C-9075-C5F8-DC0C-617671C02144}"/>
              </a:ext>
            </a:extLst>
          </p:cNvPr>
          <p:cNvSpPr>
            <a:spLocks noGrp="1"/>
          </p:cNvSpPr>
          <p:nvPr>
            <p:ph type="ftr" sz="quarter" idx="11"/>
          </p:nvPr>
        </p:nvSpPr>
        <p:spPr/>
        <p:txBody>
          <a:bodyPr/>
          <a:lstStyle/>
          <a:p>
            <a:endParaRPr lang="en-CH"/>
          </a:p>
        </p:txBody>
      </p:sp>
      <p:sp>
        <p:nvSpPr>
          <p:cNvPr id="7" name="灯片编号占位符 6">
            <a:extLst>
              <a:ext uri="{FF2B5EF4-FFF2-40B4-BE49-F238E27FC236}">
                <a16:creationId xmlns:a16="http://schemas.microsoft.com/office/drawing/2014/main" id="{0B5345C6-63CA-3FF9-ECDD-A4A3761E73EE}"/>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2480149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168E538-C045-710A-F046-F9F04A80CF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CH"/>
          </a:p>
        </p:txBody>
      </p:sp>
      <p:sp>
        <p:nvSpPr>
          <p:cNvPr id="3" name="文本占位符 2">
            <a:extLst>
              <a:ext uri="{FF2B5EF4-FFF2-40B4-BE49-F238E27FC236}">
                <a16:creationId xmlns:a16="http://schemas.microsoft.com/office/drawing/2014/main" id="{3F395DF7-CCCB-E079-8400-3AAF8D6FB1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日期占位符 3">
            <a:extLst>
              <a:ext uri="{FF2B5EF4-FFF2-40B4-BE49-F238E27FC236}">
                <a16:creationId xmlns:a16="http://schemas.microsoft.com/office/drawing/2014/main" id="{678DA8B0-16AB-5EE9-00B6-A0421CE7F6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AB57CF-8D5A-4B43-B3FF-1FE19215A846}" type="datetimeFigureOut">
              <a:rPr lang="en-CH" smtClean="0"/>
              <a:t>30/11/2023</a:t>
            </a:fld>
            <a:endParaRPr lang="en-CH"/>
          </a:p>
        </p:txBody>
      </p:sp>
      <p:sp>
        <p:nvSpPr>
          <p:cNvPr id="5" name="页脚占位符 4">
            <a:extLst>
              <a:ext uri="{FF2B5EF4-FFF2-40B4-BE49-F238E27FC236}">
                <a16:creationId xmlns:a16="http://schemas.microsoft.com/office/drawing/2014/main" id="{FE7C4B66-015E-3549-850F-0E08D01BE0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灯片编号占位符 5">
            <a:extLst>
              <a:ext uri="{FF2B5EF4-FFF2-40B4-BE49-F238E27FC236}">
                <a16:creationId xmlns:a16="http://schemas.microsoft.com/office/drawing/2014/main" id="{6BBC8E9F-8388-002E-D765-7F523CF9A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A52B4-3773-4CB5-B4D1-19D1B0A183AA}" type="slidenum">
              <a:rPr lang="en-CH" smtClean="0"/>
              <a:t>‹#›</a:t>
            </a:fld>
            <a:endParaRPr lang="en-CH"/>
          </a:p>
        </p:txBody>
      </p:sp>
    </p:spTree>
    <p:extLst>
      <p:ext uri="{BB962C8B-B14F-4D97-AF65-F5344CB8AC3E}">
        <p14:creationId xmlns:p14="http://schemas.microsoft.com/office/powerpoint/2010/main" val="1952212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gi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5C4507E-823E-5C64-7256-EBD5B31A5960}"/>
              </a:ext>
            </a:extLst>
          </p:cNvPr>
          <p:cNvSpPr txBox="1"/>
          <p:nvPr/>
        </p:nvSpPr>
        <p:spPr>
          <a:xfrm>
            <a:off x="3886200" y="2476499"/>
            <a:ext cx="5057775" cy="830997"/>
          </a:xfrm>
          <a:prstGeom prst="rect">
            <a:avLst/>
          </a:prstGeom>
          <a:noFill/>
        </p:spPr>
        <p:txBody>
          <a:bodyPr wrap="square" rtlCol="0">
            <a:spAutoFit/>
          </a:bodyPr>
          <a:lstStyle/>
          <a:p>
            <a:r>
              <a:rPr lang="en-US" sz="4800" dirty="0"/>
              <a:t>Robotic Sem</a:t>
            </a:r>
            <a:r>
              <a:rPr lang="en-US" altLang="zh-CN" sz="4800" dirty="0"/>
              <a:t>i</a:t>
            </a:r>
            <a:r>
              <a:rPr lang="en-US" sz="4800" dirty="0"/>
              <a:t>nar </a:t>
            </a:r>
          </a:p>
        </p:txBody>
      </p:sp>
      <p:sp>
        <p:nvSpPr>
          <p:cNvPr id="3" name="文本框 2">
            <a:extLst>
              <a:ext uri="{FF2B5EF4-FFF2-40B4-BE49-F238E27FC236}">
                <a16:creationId xmlns:a16="http://schemas.microsoft.com/office/drawing/2014/main" id="{968CA696-337E-D896-F04B-024DA7646051}"/>
              </a:ext>
            </a:extLst>
          </p:cNvPr>
          <p:cNvSpPr txBox="1"/>
          <p:nvPr/>
        </p:nvSpPr>
        <p:spPr>
          <a:xfrm>
            <a:off x="3886200" y="4344770"/>
            <a:ext cx="6019800" cy="646331"/>
          </a:xfrm>
          <a:prstGeom prst="rect">
            <a:avLst/>
          </a:prstGeom>
          <a:noFill/>
        </p:spPr>
        <p:txBody>
          <a:bodyPr wrap="square" rtlCol="0">
            <a:spAutoFit/>
          </a:bodyPr>
          <a:lstStyle/>
          <a:p>
            <a:r>
              <a:rPr lang="en-US" sz="3600" dirty="0"/>
              <a:t>Second  meeting 28-Nov</a:t>
            </a:r>
            <a:endParaRPr lang="en-CH" sz="3600" dirty="0"/>
          </a:p>
        </p:txBody>
      </p:sp>
      <p:sp>
        <p:nvSpPr>
          <p:cNvPr id="5" name="文本框 4">
            <a:extLst>
              <a:ext uri="{FF2B5EF4-FFF2-40B4-BE49-F238E27FC236}">
                <a16:creationId xmlns:a16="http://schemas.microsoft.com/office/drawing/2014/main" id="{D6AA1E51-2DC9-8FBD-00BB-60AE6C50DBA2}"/>
              </a:ext>
            </a:extLst>
          </p:cNvPr>
          <p:cNvSpPr txBox="1"/>
          <p:nvPr/>
        </p:nvSpPr>
        <p:spPr>
          <a:xfrm>
            <a:off x="10467975" y="6391275"/>
            <a:ext cx="1571625" cy="369332"/>
          </a:xfrm>
          <a:prstGeom prst="rect">
            <a:avLst/>
          </a:prstGeom>
          <a:noFill/>
        </p:spPr>
        <p:txBody>
          <a:bodyPr wrap="square" rtlCol="0">
            <a:spAutoFit/>
          </a:bodyPr>
          <a:lstStyle/>
          <a:p>
            <a:r>
              <a:rPr lang="en-US" dirty="0" err="1"/>
              <a:t>Mingyuan</a:t>
            </a:r>
            <a:r>
              <a:rPr lang="en-US" dirty="0"/>
              <a:t> Chi</a:t>
            </a:r>
            <a:endParaRPr lang="en-CH" dirty="0"/>
          </a:p>
        </p:txBody>
      </p:sp>
    </p:spTree>
    <p:extLst>
      <p:ext uri="{BB962C8B-B14F-4D97-AF65-F5344CB8AC3E}">
        <p14:creationId xmlns:p14="http://schemas.microsoft.com/office/powerpoint/2010/main" val="2964787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9429751" cy="646331"/>
          </a:xfrm>
          <a:prstGeom prst="rect">
            <a:avLst/>
          </a:prstGeom>
          <a:noFill/>
        </p:spPr>
        <p:txBody>
          <a:bodyPr wrap="square" rtlCol="0">
            <a:spAutoFit/>
          </a:bodyPr>
          <a:lstStyle/>
          <a:p>
            <a:r>
              <a:rPr lang="en-US" b="1" dirty="0"/>
              <a:t>LiDAR Data Noise Models and Methodology for Sim-to-Real Domain Generalization and Adaptation in Autonomous Driving Perception</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3600451" cy="523220"/>
          </a:xfrm>
          <a:prstGeom prst="rect">
            <a:avLst/>
          </a:prstGeom>
          <a:noFill/>
        </p:spPr>
        <p:txBody>
          <a:bodyPr wrap="square" rtlCol="0">
            <a:spAutoFit/>
          </a:bodyPr>
          <a:lstStyle/>
          <a:p>
            <a:r>
              <a:rPr lang="en-US" sz="2800" dirty="0"/>
              <a:t>Domain Randomization</a:t>
            </a:r>
            <a:endParaRPr lang="en-CH" sz="2800" dirty="0"/>
          </a:p>
        </p:txBody>
      </p:sp>
      <p:pic>
        <p:nvPicPr>
          <p:cNvPr id="7" name="图片 6">
            <a:extLst>
              <a:ext uri="{FF2B5EF4-FFF2-40B4-BE49-F238E27FC236}">
                <a16:creationId xmlns:a16="http://schemas.microsoft.com/office/drawing/2014/main" id="{D88ABE7E-3930-A4A7-367D-6D2C58B42711}"/>
              </a:ext>
            </a:extLst>
          </p:cNvPr>
          <p:cNvPicPr>
            <a:picLocks noChangeAspect="1"/>
          </p:cNvPicPr>
          <p:nvPr/>
        </p:nvPicPr>
        <p:blipFill>
          <a:blip r:embed="rId2"/>
          <a:stretch>
            <a:fillRect/>
          </a:stretch>
        </p:blipFill>
        <p:spPr>
          <a:xfrm>
            <a:off x="676273" y="3026541"/>
            <a:ext cx="7386911" cy="2078859"/>
          </a:xfrm>
          <a:prstGeom prst="rect">
            <a:avLst/>
          </a:prstGeom>
        </p:spPr>
      </p:pic>
      <p:pic>
        <p:nvPicPr>
          <p:cNvPr id="9" name="图片 8">
            <a:extLst>
              <a:ext uri="{FF2B5EF4-FFF2-40B4-BE49-F238E27FC236}">
                <a16:creationId xmlns:a16="http://schemas.microsoft.com/office/drawing/2014/main" id="{64F85FBF-EDEA-9983-D80C-5BAF5F768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0981" y="1820482"/>
            <a:ext cx="4459544" cy="5048250"/>
          </a:xfrm>
          <a:prstGeom prst="rect">
            <a:avLst/>
          </a:prstGeom>
        </p:spPr>
      </p:pic>
      <p:sp>
        <p:nvSpPr>
          <p:cNvPr id="2" name="文本框 1">
            <a:extLst>
              <a:ext uri="{FF2B5EF4-FFF2-40B4-BE49-F238E27FC236}">
                <a16:creationId xmlns:a16="http://schemas.microsoft.com/office/drawing/2014/main" id="{AA03E064-F383-EFC6-EEDD-057C1912D6DD}"/>
              </a:ext>
            </a:extLst>
          </p:cNvPr>
          <p:cNvSpPr txBox="1"/>
          <p:nvPr/>
        </p:nvSpPr>
        <p:spPr>
          <a:xfrm>
            <a:off x="371476" y="5360683"/>
            <a:ext cx="6989506" cy="1169551"/>
          </a:xfrm>
          <a:prstGeom prst="rect">
            <a:avLst/>
          </a:prstGeom>
          <a:noFill/>
        </p:spPr>
        <p:txBody>
          <a:bodyPr wrap="square" rtlCol="0">
            <a:spAutoFit/>
          </a:bodyPr>
          <a:lstStyle/>
          <a:p>
            <a:r>
              <a:rPr lang="en-US" sz="1400" dirty="0"/>
              <a:t>Advantage : </a:t>
            </a:r>
          </a:p>
          <a:p>
            <a:r>
              <a:rPr lang="en-US" sz="1400" dirty="0"/>
              <a:t>- naive but effective</a:t>
            </a:r>
          </a:p>
          <a:p>
            <a:r>
              <a:rPr lang="en-US" sz="1400" dirty="0"/>
              <a:t>Limitation : </a:t>
            </a:r>
          </a:p>
          <a:p>
            <a:r>
              <a:rPr lang="en-US" sz="1400" dirty="0"/>
              <a:t>- assumption of Gaussian additive model(Noise Model) and Bernoulli distribution approximation(Point Dropout Model)</a:t>
            </a:r>
            <a:endParaRPr lang="en-CH" sz="1400" dirty="0"/>
          </a:p>
        </p:txBody>
      </p:sp>
    </p:spTree>
    <p:extLst>
      <p:ext uri="{BB962C8B-B14F-4D97-AF65-F5344CB8AC3E}">
        <p14:creationId xmlns:p14="http://schemas.microsoft.com/office/powerpoint/2010/main" val="2422622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9429751" cy="369332"/>
          </a:xfrm>
          <a:prstGeom prst="rect">
            <a:avLst/>
          </a:prstGeom>
          <a:noFill/>
        </p:spPr>
        <p:txBody>
          <a:bodyPr wrap="square" rtlCol="0">
            <a:spAutoFit/>
          </a:bodyPr>
          <a:lstStyle/>
          <a:p>
            <a:r>
              <a:rPr lang="en-US" b="1" dirty="0"/>
              <a:t>LiDAR Sensor modeling and Data augmentation with GANs for Autonomous driving</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Realistic Simulation</a:t>
            </a:r>
            <a:endParaRPr lang="en-CH" sz="2800" dirty="0"/>
          </a:p>
        </p:txBody>
      </p:sp>
      <p:pic>
        <p:nvPicPr>
          <p:cNvPr id="8" name="图片 7">
            <a:extLst>
              <a:ext uri="{FF2B5EF4-FFF2-40B4-BE49-F238E27FC236}">
                <a16:creationId xmlns:a16="http://schemas.microsoft.com/office/drawing/2014/main" id="{6B10D8C2-7CE0-3C44-7746-6E32D8D427EC}"/>
              </a:ext>
            </a:extLst>
          </p:cNvPr>
          <p:cNvPicPr>
            <a:picLocks noChangeAspect="1"/>
          </p:cNvPicPr>
          <p:nvPr/>
        </p:nvPicPr>
        <p:blipFill>
          <a:blip r:embed="rId2"/>
          <a:stretch>
            <a:fillRect/>
          </a:stretch>
        </p:blipFill>
        <p:spPr>
          <a:xfrm>
            <a:off x="981074" y="2334458"/>
            <a:ext cx="10429875" cy="3522949"/>
          </a:xfrm>
          <a:prstGeom prst="rect">
            <a:avLst/>
          </a:prstGeom>
        </p:spPr>
      </p:pic>
      <p:sp>
        <p:nvSpPr>
          <p:cNvPr id="2" name="文本框 1">
            <a:extLst>
              <a:ext uri="{FF2B5EF4-FFF2-40B4-BE49-F238E27FC236}">
                <a16:creationId xmlns:a16="http://schemas.microsoft.com/office/drawing/2014/main" id="{3F5827E8-2504-EE9E-1295-B4E7980FC916}"/>
              </a:ext>
            </a:extLst>
          </p:cNvPr>
          <p:cNvSpPr txBox="1"/>
          <p:nvPr/>
        </p:nvSpPr>
        <p:spPr>
          <a:xfrm>
            <a:off x="4400550" y="1988052"/>
            <a:ext cx="8734425" cy="1169551"/>
          </a:xfrm>
          <a:prstGeom prst="rect">
            <a:avLst/>
          </a:prstGeom>
          <a:noFill/>
        </p:spPr>
        <p:txBody>
          <a:bodyPr wrap="square" rtlCol="0">
            <a:spAutoFit/>
          </a:bodyPr>
          <a:lstStyle/>
          <a:p>
            <a:r>
              <a:rPr lang="en-US" sz="1400" dirty="0"/>
              <a:t>Advantage:</a:t>
            </a:r>
          </a:p>
          <a:p>
            <a:r>
              <a:rPr lang="en-US" sz="1400" dirty="0"/>
              <a:t>- formulize the sensor modeling as image2image translation</a:t>
            </a:r>
          </a:p>
          <a:p>
            <a:r>
              <a:rPr lang="en-US" sz="1400" dirty="0"/>
              <a:t>- easy pipeline</a:t>
            </a:r>
          </a:p>
          <a:p>
            <a:r>
              <a:rPr lang="en-US" sz="1400" dirty="0"/>
              <a:t>Limitation:</a:t>
            </a:r>
          </a:p>
          <a:p>
            <a:r>
              <a:rPr lang="en-US" sz="1400" dirty="0"/>
              <a:t>- NST requires workarounds via heuristics to feed the style with every frame generation.</a:t>
            </a:r>
            <a:endParaRPr lang="en-CH" sz="1400" dirty="0"/>
          </a:p>
        </p:txBody>
      </p:sp>
    </p:spTree>
    <p:extLst>
      <p:ext uri="{BB962C8B-B14F-4D97-AF65-F5344CB8AC3E}">
        <p14:creationId xmlns:p14="http://schemas.microsoft.com/office/powerpoint/2010/main" val="3388194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9429751" cy="369332"/>
          </a:xfrm>
          <a:prstGeom prst="rect">
            <a:avLst/>
          </a:prstGeom>
          <a:noFill/>
        </p:spPr>
        <p:txBody>
          <a:bodyPr wrap="square" rtlCol="0">
            <a:spAutoFit/>
          </a:bodyPr>
          <a:lstStyle/>
          <a:p>
            <a:r>
              <a:rPr lang="en-US" b="1" dirty="0"/>
              <a:t>Unsupervised Neural Sensor Models for Synthetic LiDAR Data Augmentation</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Data Augmentation</a:t>
            </a:r>
            <a:endParaRPr lang="en-CH" sz="2800" dirty="0"/>
          </a:p>
        </p:txBody>
      </p:sp>
      <p:pic>
        <p:nvPicPr>
          <p:cNvPr id="9" name="图片 8">
            <a:extLst>
              <a:ext uri="{FF2B5EF4-FFF2-40B4-BE49-F238E27FC236}">
                <a16:creationId xmlns:a16="http://schemas.microsoft.com/office/drawing/2014/main" id="{5BF1D026-79D8-FBAD-6489-F7A6533B3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0174" y="1931992"/>
            <a:ext cx="6516733" cy="4766680"/>
          </a:xfrm>
          <a:prstGeom prst="rect">
            <a:avLst/>
          </a:prstGeom>
        </p:spPr>
      </p:pic>
      <p:pic>
        <p:nvPicPr>
          <p:cNvPr id="11" name="图片 10">
            <a:extLst>
              <a:ext uri="{FF2B5EF4-FFF2-40B4-BE49-F238E27FC236}">
                <a16:creationId xmlns:a16="http://schemas.microsoft.com/office/drawing/2014/main" id="{CCC7D343-3293-D0BA-D645-AA23EC4300F3}"/>
              </a:ext>
            </a:extLst>
          </p:cNvPr>
          <p:cNvPicPr>
            <a:picLocks noChangeAspect="1"/>
          </p:cNvPicPr>
          <p:nvPr/>
        </p:nvPicPr>
        <p:blipFill>
          <a:blip r:embed="rId3"/>
          <a:stretch>
            <a:fillRect/>
          </a:stretch>
        </p:blipFill>
        <p:spPr>
          <a:xfrm>
            <a:off x="240027" y="2897748"/>
            <a:ext cx="6073143" cy="2169551"/>
          </a:xfrm>
          <a:prstGeom prst="rect">
            <a:avLst/>
          </a:prstGeom>
        </p:spPr>
      </p:pic>
      <p:sp>
        <p:nvSpPr>
          <p:cNvPr id="2" name="文本框 1">
            <a:extLst>
              <a:ext uri="{FF2B5EF4-FFF2-40B4-BE49-F238E27FC236}">
                <a16:creationId xmlns:a16="http://schemas.microsoft.com/office/drawing/2014/main" id="{C4AA703D-8C03-64BE-3FDB-64A201FEB9C2}"/>
              </a:ext>
            </a:extLst>
          </p:cNvPr>
          <p:cNvSpPr txBox="1"/>
          <p:nvPr/>
        </p:nvSpPr>
        <p:spPr>
          <a:xfrm>
            <a:off x="676273" y="5514975"/>
            <a:ext cx="4286252" cy="954107"/>
          </a:xfrm>
          <a:prstGeom prst="rect">
            <a:avLst/>
          </a:prstGeom>
          <a:noFill/>
        </p:spPr>
        <p:txBody>
          <a:bodyPr wrap="square" rtlCol="0">
            <a:spAutoFit/>
          </a:bodyPr>
          <a:lstStyle/>
          <a:p>
            <a:r>
              <a:rPr lang="en-US" sz="1400" dirty="0"/>
              <a:t>Advantage : </a:t>
            </a:r>
          </a:p>
          <a:p>
            <a:r>
              <a:rPr lang="en-US" sz="1400" dirty="0"/>
              <a:t>1. two available generator</a:t>
            </a:r>
          </a:p>
          <a:p>
            <a:r>
              <a:rPr lang="en-US" sz="1400" dirty="0"/>
              <a:t>Limitation : </a:t>
            </a:r>
          </a:p>
          <a:p>
            <a:r>
              <a:rPr lang="en-US" sz="1400" dirty="0"/>
              <a:t>1. highly depend on </a:t>
            </a:r>
            <a:r>
              <a:rPr lang="en-US" sz="1400" dirty="0" err="1"/>
              <a:t>cycleGAN</a:t>
            </a:r>
            <a:r>
              <a:rPr lang="en-US" sz="1400" dirty="0"/>
              <a:t> and NST</a:t>
            </a:r>
            <a:endParaRPr lang="en-CH" sz="1400" dirty="0"/>
          </a:p>
        </p:txBody>
      </p:sp>
    </p:spTree>
    <p:extLst>
      <p:ext uri="{BB962C8B-B14F-4D97-AF65-F5344CB8AC3E}">
        <p14:creationId xmlns:p14="http://schemas.microsoft.com/office/powerpoint/2010/main" val="2522995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10353677" cy="369332"/>
          </a:xfrm>
          <a:prstGeom prst="rect">
            <a:avLst/>
          </a:prstGeom>
          <a:noFill/>
        </p:spPr>
        <p:txBody>
          <a:bodyPr wrap="square" rtlCol="0">
            <a:spAutoFit/>
          </a:bodyPr>
          <a:lstStyle/>
          <a:p>
            <a:r>
              <a:rPr lang="en-US" b="1" dirty="0"/>
              <a:t>Towards Zero Domain Gap: A Comprehensive Study of Realistic LiDAR Simulation for Autonomy Testing</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Simulation Enhancement</a:t>
            </a:r>
            <a:endParaRPr lang="en-CH" sz="2800" dirty="0"/>
          </a:p>
        </p:txBody>
      </p:sp>
      <p:pic>
        <p:nvPicPr>
          <p:cNvPr id="6" name="图片 5">
            <a:extLst>
              <a:ext uri="{FF2B5EF4-FFF2-40B4-BE49-F238E27FC236}">
                <a16:creationId xmlns:a16="http://schemas.microsoft.com/office/drawing/2014/main" id="{B1F30F40-9FA2-BBF8-F3FD-81FC93DF8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012" y="1931992"/>
            <a:ext cx="4292640" cy="4648200"/>
          </a:xfrm>
          <a:prstGeom prst="rect">
            <a:avLst/>
          </a:prstGeom>
        </p:spPr>
      </p:pic>
      <p:pic>
        <p:nvPicPr>
          <p:cNvPr id="8" name="图片 7">
            <a:extLst>
              <a:ext uri="{FF2B5EF4-FFF2-40B4-BE49-F238E27FC236}">
                <a16:creationId xmlns:a16="http://schemas.microsoft.com/office/drawing/2014/main" id="{DD296FA6-49B8-E3C4-49A3-D0A758CEC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652" y="2179642"/>
            <a:ext cx="7648575" cy="1968761"/>
          </a:xfrm>
          <a:prstGeom prst="rect">
            <a:avLst/>
          </a:prstGeom>
        </p:spPr>
      </p:pic>
      <p:pic>
        <p:nvPicPr>
          <p:cNvPr id="12" name="图片 11">
            <a:extLst>
              <a:ext uri="{FF2B5EF4-FFF2-40B4-BE49-F238E27FC236}">
                <a16:creationId xmlns:a16="http://schemas.microsoft.com/office/drawing/2014/main" id="{30ED9605-0121-B34D-855F-6F55F16A657F}"/>
              </a:ext>
            </a:extLst>
          </p:cNvPr>
          <p:cNvPicPr>
            <a:picLocks noChangeAspect="1"/>
          </p:cNvPicPr>
          <p:nvPr/>
        </p:nvPicPr>
        <p:blipFill>
          <a:blip r:embed="rId4"/>
          <a:stretch>
            <a:fillRect/>
          </a:stretch>
        </p:blipFill>
        <p:spPr>
          <a:xfrm>
            <a:off x="5124449" y="4359342"/>
            <a:ext cx="6906303" cy="2220850"/>
          </a:xfrm>
          <a:prstGeom prst="rect">
            <a:avLst/>
          </a:prstGeom>
        </p:spPr>
      </p:pic>
      <p:sp>
        <p:nvSpPr>
          <p:cNvPr id="2" name="文本框 1">
            <a:extLst>
              <a:ext uri="{FF2B5EF4-FFF2-40B4-BE49-F238E27FC236}">
                <a16:creationId xmlns:a16="http://schemas.microsoft.com/office/drawing/2014/main" id="{5D775A2D-0A3C-0AF0-5A2A-D1592D343376}"/>
              </a:ext>
            </a:extLst>
          </p:cNvPr>
          <p:cNvSpPr txBox="1"/>
          <p:nvPr/>
        </p:nvSpPr>
        <p:spPr>
          <a:xfrm>
            <a:off x="5581650" y="257175"/>
            <a:ext cx="5381625" cy="1200329"/>
          </a:xfrm>
          <a:prstGeom prst="rect">
            <a:avLst/>
          </a:prstGeom>
          <a:noFill/>
        </p:spPr>
        <p:txBody>
          <a:bodyPr wrap="square" rtlCol="0">
            <a:spAutoFit/>
          </a:bodyPr>
          <a:lstStyle/>
          <a:p>
            <a:r>
              <a:rPr lang="en-US" dirty="0"/>
              <a:t>Advantage : </a:t>
            </a:r>
          </a:p>
          <a:p>
            <a:r>
              <a:rPr lang="en-US" dirty="0"/>
              <a:t>- Comprehensive Analysis of LiDAR Phenomena</a:t>
            </a:r>
          </a:p>
          <a:p>
            <a:r>
              <a:rPr lang="en-US" dirty="0"/>
              <a:t>Limitation : </a:t>
            </a:r>
          </a:p>
          <a:p>
            <a:r>
              <a:rPr lang="en-US" dirty="0"/>
              <a:t>- Focus on Analysis Rather Than Solution</a:t>
            </a:r>
            <a:endParaRPr lang="en-CH" dirty="0"/>
          </a:p>
        </p:txBody>
      </p:sp>
    </p:spTree>
    <p:extLst>
      <p:ext uri="{BB962C8B-B14F-4D97-AF65-F5344CB8AC3E}">
        <p14:creationId xmlns:p14="http://schemas.microsoft.com/office/powerpoint/2010/main" val="766676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11354479" cy="369332"/>
          </a:xfrm>
          <a:prstGeom prst="rect">
            <a:avLst/>
          </a:prstGeom>
          <a:noFill/>
        </p:spPr>
        <p:txBody>
          <a:bodyPr wrap="square" rtlCol="0">
            <a:spAutoFit/>
          </a:bodyPr>
          <a:lstStyle/>
          <a:p>
            <a:r>
              <a:rPr lang="en-US" b="1" dirty="0"/>
              <a:t>Characterizations of Noise in Kinect Depth Images: A Review</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Kinect Survey</a:t>
            </a:r>
            <a:endParaRPr lang="en-CH" sz="2800" dirty="0"/>
          </a:p>
        </p:txBody>
      </p:sp>
      <p:pic>
        <p:nvPicPr>
          <p:cNvPr id="11" name="图片 10">
            <a:extLst>
              <a:ext uri="{FF2B5EF4-FFF2-40B4-BE49-F238E27FC236}">
                <a16:creationId xmlns:a16="http://schemas.microsoft.com/office/drawing/2014/main" id="{F9401415-45B2-041F-58E7-E4A99949898E}"/>
              </a:ext>
            </a:extLst>
          </p:cNvPr>
          <p:cNvPicPr>
            <a:picLocks noChangeAspect="1"/>
          </p:cNvPicPr>
          <p:nvPr/>
        </p:nvPicPr>
        <p:blipFill>
          <a:blip r:embed="rId2"/>
          <a:stretch>
            <a:fillRect/>
          </a:stretch>
        </p:blipFill>
        <p:spPr>
          <a:xfrm>
            <a:off x="3371850" y="2121834"/>
            <a:ext cx="5120173" cy="3698292"/>
          </a:xfrm>
          <a:prstGeom prst="rect">
            <a:avLst/>
          </a:prstGeom>
        </p:spPr>
      </p:pic>
    </p:spTree>
    <p:extLst>
      <p:ext uri="{BB962C8B-B14F-4D97-AF65-F5344CB8AC3E}">
        <p14:creationId xmlns:p14="http://schemas.microsoft.com/office/powerpoint/2010/main" val="261860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11354479" cy="369332"/>
          </a:xfrm>
          <a:prstGeom prst="rect">
            <a:avLst/>
          </a:prstGeom>
          <a:noFill/>
        </p:spPr>
        <p:txBody>
          <a:bodyPr wrap="square" rtlCol="0">
            <a:spAutoFit/>
          </a:bodyPr>
          <a:lstStyle/>
          <a:p>
            <a:r>
              <a:rPr lang="en-US" b="1" dirty="0"/>
              <a:t>Sim2Real2Sim: Bridging the Gap Between Simulation and Real-World in Flexible Object Manipulation</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Realistic Simulation</a:t>
            </a:r>
            <a:endParaRPr lang="en-CH" sz="2800" dirty="0"/>
          </a:p>
        </p:txBody>
      </p:sp>
      <p:pic>
        <p:nvPicPr>
          <p:cNvPr id="10" name="图片 9">
            <a:extLst>
              <a:ext uri="{FF2B5EF4-FFF2-40B4-BE49-F238E27FC236}">
                <a16:creationId xmlns:a16="http://schemas.microsoft.com/office/drawing/2014/main" id="{487EBDE0-CA5A-5EA2-3FE3-D20251CF9705}"/>
              </a:ext>
            </a:extLst>
          </p:cNvPr>
          <p:cNvPicPr>
            <a:picLocks noChangeAspect="1"/>
          </p:cNvPicPr>
          <p:nvPr/>
        </p:nvPicPr>
        <p:blipFill>
          <a:blip r:embed="rId2"/>
          <a:stretch>
            <a:fillRect/>
          </a:stretch>
        </p:blipFill>
        <p:spPr>
          <a:xfrm>
            <a:off x="676273" y="1866649"/>
            <a:ext cx="6800145" cy="4850647"/>
          </a:xfrm>
          <a:prstGeom prst="rect">
            <a:avLst/>
          </a:prstGeom>
        </p:spPr>
      </p:pic>
      <p:pic>
        <p:nvPicPr>
          <p:cNvPr id="8" name="图片 7">
            <a:extLst>
              <a:ext uri="{FF2B5EF4-FFF2-40B4-BE49-F238E27FC236}">
                <a16:creationId xmlns:a16="http://schemas.microsoft.com/office/drawing/2014/main" id="{223EC0DB-FFC8-80EB-9184-E1FE8366E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337" y="2235981"/>
            <a:ext cx="4545988" cy="3358628"/>
          </a:xfrm>
          <a:prstGeom prst="rect">
            <a:avLst/>
          </a:prstGeom>
        </p:spPr>
      </p:pic>
      <p:sp>
        <p:nvSpPr>
          <p:cNvPr id="2" name="文本框 1">
            <a:extLst>
              <a:ext uri="{FF2B5EF4-FFF2-40B4-BE49-F238E27FC236}">
                <a16:creationId xmlns:a16="http://schemas.microsoft.com/office/drawing/2014/main" id="{7E4A5191-1493-C68B-9E8F-6C86498ABDB6}"/>
              </a:ext>
            </a:extLst>
          </p:cNvPr>
          <p:cNvSpPr txBox="1"/>
          <p:nvPr/>
        </p:nvSpPr>
        <p:spPr>
          <a:xfrm>
            <a:off x="4776788" y="245821"/>
            <a:ext cx="7048500" cy="954107"/>
          </a:xfrm>
          <a:prstGeom prst="rect">
            <a:avLst/>
          </a:prstGeom>
          <a:noFill/>
        </p:spPr>
        <p:txBody>
          <a:bodyPr wrap="square" rtlCol="0">
            <a:spAutoFit/>
          </a:bodyPr>
          <a:lstStyle/>
          <a:p>
            <a:r>
              <a:rPr lang="en-US" sz="1400" dirty="0"/>
              <a:t>Advantage : </a:t>
            </a:r>
          </a:p>
          <a:p>
            <a:r>
              <a:rPr lang="en-US" sz="1400" dirty="0"/>
              <a:t>- simulation has real world feedback</a:t>
            </a:r>
          </a:p>
          <a:p>
            <a:r>
              <a:rPr lang="en-US" sz="1400" dirty="0"/>
              <a:t>Limitation :</a:t>
            </a:r>
          </a:p>
          <a:p>
            <a:r>
              <a:rPr lang="en-US" sz="1400" dirty="0"/>
              <a:t>- The strategy, while effective, is specifically developed for flexible object manipulation.</a:t>
            </a:r>
            <a:endParaRPr lang="en-CH" sz="1400" dirty="0"/>
          </a:p>
        </p:txBody>
      </p:sp>
    </p:spTree>
    <p:extLst>
      <p:ext uri="{BB962C8B-B14F-4D97-AF65-F5344CB8AC3E}">
        <p14:creationId xmlns:p14="http://schemas.microsoft.com/office/powerpoint/2010/main" val="793346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IMU</a:t>
            </a:r>
            <a:endParaRPr lang="en-CH" sz="3200" dirty="0"/>
          </a:p>
        </p:txBody>
      </p:sp>
      <p:sp>
        <p:nvSpPr>
          <p:cNvPr id="2" name="文本框 1">
            <a:extLst>
              <a:ext uri="{FF2B5EF4-FFF2-40B4-BE49-F238E27FC236}">
                <a16:creationId xmlns:a16="http://schemas.microsoft.com/office/drawing/2014/main" id="{A12DB89E-625A-EEE1-2843-ABEDD064A51D}"/>
              </a:ext>
            </a:extLst>
          </p:cNvPr>
          <p:cNvSpPr txBox="1"/>
          <p:nvPr/>
        </p:nvSpPr>
        <p:spPr>
          <a:xfrm>
            <a:off x="676273" y="1497317"/>
            <a:ext cx="11354479" cy="369332"/>
          </a:xfrm>
          <a:prstGeom prst="rect">
            <a:avLst/>
          </a:prstGeom>
          <a:noFill/>
        </p:spPr>
        <p:txBody>
          <a:bodyPr wrap="square" rtlCol="0">
            <a:spAutoFit/>
          </a:bodyPr>
          <a:lstStyle/>
          <a:p>
            <a:r>
              <a:rPr lang="en-US" b="1" dirty="0"/>
              <a:t>Sim-to-Real Strategy for Spatially Aware Robot Navigation in Uneven Outdoor Environment</a:t>
            </a:r>
            <a:endParaRPr lang="en-CH" b="1" dirty="0"/>
          </a:p>
        </p:txBody>
      </p:sp>
      <p:sp>
        <p:nvSpPr>
          <p:cNvPr id="3" name="文本框 2">
            <a:extLst>
              <a:ext uri="{FF2B5EF4-FFF2-40B4-BE49-F238E27FC236}">
                <a16:creationId xmlns:a16="http://schemas.microsoft.com/office/drawing/2014/main" id="{6A629207-A51D-56E8-C2AB-7FE0C4505CD4}"/>
              </a:ext>
            </a:extLst>
          </p:cNvPr>
          <p:cNvSpPr txBox="1"/>
          <p:nvPr/>
        </p:nvSpPr>
        <p:spPr>
          <a:xfrm>
            <a:off x="561973" y="908754"/>
            <a:ext cx="4772027" cy="523220"/>
          </a:xfrm>
          <a:prstGeom prst="rect">
            <a:avLst/>
          </a:prstGeom>
          <a:noFill/>
        </p:spPr>
        <p:txBody>
          <a:bodyPr wrap="square" rtlCol="0">
            <a:spAutoFit/>
          </a:bodyPr>
          <a:lstStyle/>
          <a:p>
            <a:r>
              <a:rPr lang="en-US" sz="2800" dirty="0"/>
              <a:t>Policy Modal</a:t>
            </a:r>
            <a:endParaRPr lang="en-CH" sz="2800" dirty="0"/>
          </a:p>
        </p:txBody>
      </p:sp>
      <p:pic>
        <p:nvPicPr>
          <p:cNvPr id="6" name="图片 5">
            <a:extLst>
              <a:ext uri="{FF2B5EF4-FFF2-40B4-BE49-F238E27FC236}">
                <a16:creationId xmlns:a16="http://schemas.microsoft.com/office/drawing/2014/main" id="{2A21A94C-DCA3-209F-6D05-D011C9929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2061716"/>
            <a:ext cx="6455408" cy="4281933"/>
          </a:xfrm>
          <a:prstGeom prst="rect">
            <a:avLst/>
          </a:prstGeom>
        </p:spPr>
      </p:pic>
      <p:sp>
        <p:nvSpPr>
          <p:cNvPr id="9" name="文本框 8">
            <a:extLst>
              <a:ext uri="{FF2B5EF4-FFF2-40B4-BE49-F238E27FC236}">
                <a16:creationId xmlns:a16="http://schemas.microsoft.com/office/drawing/2014/main" id="{61E93B08-27A0-BD7F-40C3-DECD1B557FE2}"/>
              </a:ext>
            </a:extLst>
          </p:cNvPr>
          <p:cNvSpPr txBox="1"/>
          <p:nvPr/>
        </p:nvSpPr>
        <p:spPr>
          <a:xfrm>
            <a:off x="866775" y="2905125"/>
            <a:ext cx="3867150" cy="29578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 point cloud is gained from LiDAR</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 DWA: Dynamic Window Approach to penalize velocities that could cause robot flip-overs</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 IMU is processed by PCA</a:t>
            </a:r>
            <a:endParaRPr lang="en-CH" dirty="0"/>
          </a:p>
        </p:txBody>
      </p:sp>
      <p:sp>
        <p:nvSpPr>
          <p:cNvPr id="5" name="文本框 4">
            <a:extLst>
              <a:ext uri="{FF2B5EF4-FFF2-40B4-BE49-F238E27FC236}">
                <a16:creationId xmlns:a16="http://schemas.microsoft.com/office/drawing/2014/main" id="{852459BD-0ACE-C820-7F54-67C8A3AEEE58}"/>
              </a:ext>
            </a:extLst>
          </p:cNvPr>
          <p:cNvSpPr txBox="1"/>
          <p:nvPr/>
        </p:nvSpPr>
        <p:spPr>
          <a:xfrm>
            <a:off x="3352800" y="238125"/>
            <a:ext cx="8696327" cy="954107"/>
          </a:xfrm>
          <a:prstGeom prst="rect">
            <a:avLst/>
          </a:prstGeom>
          <a:noFill/>
        </p:spPr>
        <p:txBody>
          <a:bodyPr wrap="square" rtlCol="0">
            <a:spAutoFit/>
          </a:bodyPr>
          <a:lstStyle/>
          <a:p>
            <a:r>
              <a:rPr lang="en-US" sz="1400" dirty="0"/>
              <a:t>Advantage :</a:t>
            </a:r>
          </a:p>
          <a:p>
            <a:r>
              <a:rPr lang="en-US" sz="1400" dirty="0"/>
              <a:t>- avoid potential noise in the IMU signal</a:t>
            </a:r>
          </a:p>
          <a:p>
            <a:r>
              <a:rPr lang="en-US" sz="1400" dirty="0"/>
              <a:t>Limitation : </a:t>
            </a:r>
          </a:p>
          <a:p>
            <a:r>
              <a:rPr lang="en-US" sz="1400" dirty="0"/>
              <a:t>- The current formulation of the robot's navigation system does not include the capability to avoid rough terrains</a:t>
            </a:r>
            <a:endParaRPr lang="en-CH" sz="1400" dirty="0"/>
          </a:p>
        </p:txBody>
      </p:sp>
    </p:spTree>
    <p:extLst>
      <p:ext uri="{BB962C8B-B14F-4D97-AF65-F5344CB8AC3E}">
        <p14:creationId xmlns:p14="http://schemas.microsoft.com/office/powerpoint/2010/main" val="1563781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IMU</a:t>
            </a:r>
            <a:endParaRPr lang="en-CH" sz="3200" dirty="0"/>
          </a:p>
        </p:txBody>
      </p:sp>
      <p:sp>
        <p:nvSpPr>
          <p:cNvPr id="2" name="文本框 1">
            <a:extLst>
              <a:ext uri="{FF2B5EF4-FFF2-40B4-BE49-F238E27FC236}">
                <a16:creationId xmlns:a16="http://schemas.microsoft.com/office/drawing/2014/main" id="{A12DB89E-625A-EEE1-2843-ABEDD064A51D}"/>
              </a:ext>
            </a:extLst>
          </p:cNvPr>
          <p:cNvSpPr txBox="1"/>
          <p:nvPr/>
        </p:nvSpPr>
        <p:spPr>
          <a:xfrm>
            <a:off x="676273" y="1497317"/>
            <a:ext cx="11354479" cy="369332"/>
          </a:xfrm>
          <a:prstGeom prst="rect">
            <a:avLst/>
          </a:prstGeom>
          <a:noFill/>
        </p:spPr>
        <p:txBody>
          <a:bodyPr wrap="square" rtlCol="0">
            <a:spAutoFit/>
          </a:bodyPr>
          <a:lstStyle/>
          <a:p>
            <a:r>
              <a:rPr lang="en-US" b="1" dirty="0"/>
              <a:t>Policies Modulating Trajectory Generators</a:t>
            </a:r>
            <a:endParaRPr lang="en-CH" b="1" dirty="0"/>
          </a:p>
        </p:txBody>
      </p:sp>
      <p:sp>
        <p:nvSpPr>
          <p:cNvPr id="3" name="文本框 2">
            <a:extLst>
              <a:ext uri="{FF2B5EF4-FFF2-40B4-BE49-F238E27FC236}">
                <a16:creationId xmlns:a16="http://schemas.microsoft.com/office/drawing/2014/main" id="{6A629207-A51D-56E8-C2AB-7FE0C4505CD4}"/>
              </a:ext>
            </a:extLst>
          </p:cNvPr>
          <p:cNvSpPr txBox="1"/>
          <p:nvPr/>
        </p:nvSpPr>
        <p:spPr>
          <a:xfrm>
            <a:off x="561973" y="908754"/>
            <a:ext cx="4772027" cy="523220"/>
          </a:xfrm>
          <a:prstGeom prst="rect">
            <a:avLst/>
          </a:prstGeom>
          <a:noFill/>
        </p:spPr>
        <p:txBody>
          <a:bodyPr wrap="square" rtlCol="0">
            <a:spAutoFit/>
          </a:bodyPr>
          <a:lstStyle/>
          <a:p>
            <a:r>
              <a:rPr lang="en-US" sz="2800" dirty="0"/>
              <a:t>Policy Modal</a:t>
            </a:r>
            <a:endParaRPr lang="en-CH" sz="2800" dirty="0"/>
          </a:p>
        </p:txBody>
      </p:sp>
      <p:pic>
        <p:nvPicPr>
          <p:cNvPr id="7" name="图片 6">
            <a:extLst>
              <a:ext uri="{FF2B5EF4-FFF2-40B4-BE49-F238E27FC236}">
                <a16:creationId xmlns:a16="http://schemas.microsoft.com/office/drawing/2014/main" id="{634FE163-D52D-7AB4-ACAD-776984438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2018" y="2352675"/>
            <a:ext cx="8339982" cy="4000267"/>
          </a:xfrm>
          <a:prstGeom prst="rect">
            <a:avLst/>
          </a:prstGeom>
        </p:spPr>
      </p:pic>
      <p:sp>
        <p:nvSpPr>
          <p:cNvPr id="11" name="文本框 10">
            <a:extLst>
              <a:ext uri="{FF2B5EF4-FFF2-40B4-BE49-F238E27FC236}">
                <a16:creationId xmlns:a16="http://schemas.microsoft.com/office/drawing/2014/main" id="{45E975BA-C886-C491-7953-D2030C1194ED}"/>
              </a:ext>
            </a:extLst>
          </p:cNvPr>
          <p:cNvSpPr txBox="1"/>
          <p:nvPr/>
        </p:nvSpPr>
        <p:spPr>
          <a:xfrm>
            <a:off x="561973" y="3429000"/>
            <a:ext cx="2847977" cy="369332"/>
          </a:xfrm>
          <a:prstGeom prst="rect">
            <a:avLst/>
          </a:prstGeom>
          <a:noFill/>
        </p:spPr>
        <p:txBody>
          <a:bodyPr wrap="square" rtlCol="0">
            <a:spAutoFit/>
          </a:bodyPr>
          <a:lstStyle/>
          <a:p>
            <a:r>
              <a:rPr lang="en-US" dirty="0"/>
              <a:t>IMU as modal for policy </a:t>
            </a:r>
            <a:endParaRPr lang="en-CH" dirty="0"/>
          </a:p>
        </p:txBody>
      </p:sp>
      <p:sp>
        <p:nvSpPr>
          <p:cNvPr id="5" name="文本框 4">
            <a:extLst>
              <a:ext uri="{FF2B5EF4-FFF2-40B4-BE49-F238E27FC236}">
                <a16:creationId xmlns:a16="http://schemas.microsoft.com/office/drawing/2014/main" id="{FC830C78-B093-02E5-81F9-553FA92E3216}"/>
              </a:ext>
            </a:extLst>
          </p:cNvPr>
          <p:cNvSpPr txBox="1"/>
          <p:nvPr/>
        </p:nvSpPr>
        <p:spPr>
          <a:xfrm>
            <a:off x="4953000" y="908754"/>
            <a:ext cx="7239000" cy="1384995"/>
          </a:xfrm>
          <a:prstGeom prst="rect">
            <a:avLst/>
          </a:prstGeom>
          <a:noFill/>
        </p:spPr>
        <p:txBody>
          <a:bodyPr wrap="square" rtlCol="0">
            <a:spAutoFit/>
          </a:bodyPr>
          <a:lstStyle/>
          <a:p>
            <a:r>
              <a:rPr lang="en-US" sz="1400" dirty="0"/>
              <a:t>Advantage :</a:t>
            </a:r>
          </a:p>
          <a:p>
            <a:r>
              <a:rPr lang="en-US" sz="1400" dirty="0"/>
              <a:t>- IMU signal coupled in the  policy network</a:t>
            </a:r>
          </a:p>
          <a:p>
            <a:r>
              <a:rPr lang="en-US" sz="1400" dirty="0"/>
              <a:t>Limitation :</a:t>
            </a:r>
          </a:p>
          <a:p>
            <a:r>
              <a:rPr lang="en-US" sz="1400" dirty="0"/>
              <a:t>-  The current approach relies on trajectory generators chosen based on intuition rather than a systematic method. </a:t>
            </a:r>
          </a:p>
          <a:p>
            <a:r>
              <a:rPr lang="en-US" sz="1400" dirty="0"/>
              <a:t>- only IMU, motor position information</a:t>
            </a:r>
            <a:endParaRPr lang="en-CH" sz="1400" dirty="0"/>
          </a:p>
        </p:txBody>
      </p:sp>
    </p:spTree>
    <p:extLst>
      <p:ext uri="{BB962C8B-B14F-4D97-AF65-F5344CB8AC3E}">
        <p14:creationId xmlns:p14="http://schemas.microsoft.com/office/powerpoint/2010/main" val="73009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IMU</a:t>
            </a:r>
            <a:endParaRPr lang="en-CH" sz="3200" dirty="0"/>
          </a:p>
        </p:txBody>
      </p:sp>
      <p:sp>
        <p:nvSpPr>
          <p:cNvPr id="2" name="文本框 1">
            <a:extLst>
              <a:ext uri="{FF2B5EF4-FFF2-40B4-BE49-F238E27FC236}">
                <a16:creationId xmlns:a16="http://schemas.microsoft.com/office/drawing/2014/main" id="{A12DB89E-625A-EEE1-2843-ABEDD064A51D}"/>
              </a:ext>
            </a:extLst>
          </p:cNvPr>
          <p:cNvSpPr txBox="1"/>
          <p:nvPr/>
        </p:nvSpPr>
        <p:spPr>
          <a:xfrm>
            <a:off x="676273" y="1497317"/>
            <a:ext cx="11354479" cy="369332"/>
          </a:xfrm>
          <a:prstGeom prst="rect">
            <a:avLst/>
          </a:prstGeom>
          <a:noFill/>
        </p:spPr>
        <p:txBody>
          <a:bodyPr wrap="square" rtlCol="0">
            <a:spAutoFit/>
          </a:bodyPr>
          <a:lstStyle/>
          <a:p>
            <a:r>
              <a:rPr lang="en-US" b="1" dirty="0"/>
              <a:t>Sim-to-Real Strategy for Spatially Aware Robot Navigation in Uneven Outdoor Environment</a:t>
            </a:r>
            <a:endParaRPr lang="en-CH" b="1" dirty="0"/>
          </a:p>
        </p:txBody>
      </p:sp>
      <p:sp>
        <p:nvSpPr>
          <p:cNvPr id="3" name="文本框 2">
            <a:extLst>
              <a:ext uri="{FF2B5EF4-FFF2-40B4-BE49-F238E27FC236}">
                <a16:creationId xmlns:a16="http://schemas.microsoft.com/office/drawing/2014/main" id="{6A629207-A51D-56E8-C2AB-7FE0C4505CD4}"/>
              </a:ext>
            </a:extLst>
          </p:cNvPr>
          <p:cNvSpPr txBox="1"/>
          <p:nvPr/>
        </p:nvSpPr>
        <p:spPr>
          <a:xfrm>
            <a:off x="561973" y="908754"/>
            <a:ext cx="4772027" cy="523220"/>
          </a:xfrm>
          <a:prstGeom prst="rect">
            <a:avLst/>
          </a:prstGeom>
          <a:noFill/>
        </p:spPr>
        <p:txBody>
          <a:bodyPr wrap="square" rtlCol="0">
            <a:spAutoFit/>
          </a:bodyPr>
          <a:lstStyle/>
          <a:p>
            <a:r>
              <a:rPr lang="en-US" sz="2800" dirty="0"/>
              <a:t>Policy Modal</a:t>
            </a:r>
            <a:endParaRPr lang="en-CH" sz="2800" dirty="0"/>
          </a:p>
        </p:txBody>
      </p:sp>
      <p:pic>
        <p:nvPicPr>
          <p:cNvPr id="6" name="图片 5">
            <a:extLst>
              <a:ext uri="{FF2B5EF4-FFF2-40B4-BE49-F238E27FC236}">
                <a16:creationId xmlns:a16="http://schemas.microsoft.com/office/drawing/2014/main" id="{85D3448D-11AB-41C8-7C4F-5AEECD945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252" y="2079843"/>
            <a:ext cx="7810500" cy="3990975"/>
          </a:xfrm>
          <a:prstGeom prst="rect">
            <a:avLst/>
          </a:prstGeom>
        </p:spPr>
      </p:pic>
      <p:sp>
        <p:nvSpPr>
          <p:cNvPr id="8" name="文本框 7">
            <a:extLst>
              <a:ext uri="{FF2B5EF4-FFF2-40B4-BE49-F238E27FC236}">
                <a16:creationId xmlns:a16="http://schemas.microsoft.com/office/drawing/2014/main" id="{C401FF3F-665C-8590-356C-B91BF5C893D4}"/>
              </a:ext>
            </a:extLst>
          </p:cNvPr>
          <p:cNvSpPr txBox="1"/>
          <p:nvPr/>
        </p:nvSpPr>
        <p:spPr>
          <a:xfrm>
            <a:off x="561973" y="3429000"/>
            <a:ext cx="2628902" cy="646331"/>
          </a:xfrm>
          <a:prstGeom prst="rect">
            <a:avLst/>
          </a:prstGeom>
          <a:noFill/>
        </p:spPr>
        <p:txBody>
          <a:bodyPr wrap="square" rtlCol="0">
            <a:spAutoFit/>
          </a:bodyPr>
          <a:lstStyle/>
          <a:p>
            <a:r>
              <a:rPr lang="en-US" dirty="0"/>
              <a:t>IMU as modal input for policy</a:t>
            </a:r>
            <a:endParaRPr lang="en-CH" dirty="0"/>
          </a:p>
        </p:txBody>
      </p:sp>
      <p:sp>
        <p:nvSpPr>
          <p:cNvPr id="5" name="文本框 4">
            <a:extLst>
              <a:ext uri="{FF2B5EF4-FFF2-40B4-BE49-F238E27FC236}">
                <a16:creationId xmlns:a16="http://schemas.microsoft.com/office/drawing/2014/main" id="{FB9A01FF-22C2-F0E8-087D-C5E81E79D593}"/>
              </a:ext>
            </a:extLst>
          </p:cNvPr>
          <p:cNvSpPr txBox="1"/>
          <p:nvPr/>
        </p:nvSpPr>
        <p:spPr>
          <a:xfrm>
            <a:off x="361947" y="4729741"/>
            <a:ext cx="4162427" cy="1815882"/>
          </a:xfrm>
          <a:prstGeom prst="rect">
            <a:avLst/>
          </a:prstGeom>
          <a:noFill/>
        </p:spPr>
        <p:txBody>
          <a:bodyPr wrap="square" rtlCol="0">
            <a:spAutoFit/>
          </a:bodyPr>
          <a:lstStyle/>
          <a:p>
            <a:r>
              <a:rPr lang="en-US" sz="1400" dirty="0"/>
              <a:t>Advantage :</a:t>
            </a:r>
          </a:p>
          <a:p>
            <a:endParaRPr lang="en-US" sz="1400" dirty="0"/>
          </a:p>
          <a:p>
            <a:r>
              <a:rPr lang="en-US" sz="1400" dirty="0"/>
              <a:t>-  IMU signal coupled in the policy network</a:t>
            </a:r>
          </a:p>
          <a:p>
            <a:r>
              <a:rPr lang="en-US" sz="1400" dirty="0"/>
              <a:t>- Multi-Modal information </a:t>
            </a:r>
          </a:p>
          <a:p>
            <a:endParaRPr lang="en-US" sz="1400" dirty="0"/>
          </a:p>
          <a:p>
            <a:r>
              <a:rPr lang="en-US" sz="1400" dirty="0"/>
              <a:t>Limitation : </a:t>
            </a:r>
          </a:p>
          <a:p>
            <a:endParaRPr lang="en-US" sz="1400" dirty="0"/>
          </a:p>
          <a:p>
            <a:r>
              <a:rPr lang="en-US" sz="1400" dirty="0"/>
              <a:t>- asynchronous multi-modal inputs for RL policies</a:t>
            </a:r>
            <a:endParaRPr lang="en-CH" sz="1400" dirty="0"/>
          </a:p>
        </p:txBody>
      </p:sp>
    </p:spTree>
    <p:extLst>
      <p:ext uri="{BB962C8B-B14F-4D97-AF65-F5344CB8AC3E}">
        <p14:creationId xmlns:p14="http://schemas.microsoft.com/office/powerpoint/2010/main" val="297572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IMU</a:t>
            </a:r>
            <a:endParaRPr lang="en-CH" sz="3200" dirty="0"/>
          </a:p>
        </p:txBody>
      </p:sp>
      <p:sp>
        <p:nvSpPr>
          <p:cNvPr id="2" name="文本框 1">
            <a:extLst>
              <a:ext uri="{FF2B5EF4-FFF2-40B4-BE49-F238E27FC236}">
                <a16:creationId xmlns:a16="http://schemas.microsoft.com/office/drawing/2014/main" id="{A12DB89E-625A-EEE1-2843-ABEDD064A51D}"/>
              </a:ext>
            </a:extLst>
          </p:cNvPr>
          <p:cNvSpPr txBox="1"/>
          <p:nvPr/>
        </p:nvSpPr>
        <p:spPr>
          <a:xfrm>
            <a:off x="676273" y="1497317"/>
            <a:ext cx="11354479" cy="369332"/>
          </a:xfrm>
          <a:prstGeom prst="rect">
            <a:avLst/>
          </a:prstGeom>
          <a:noFill/>
        </p:spPr>
        <p:txBody>
          <a:bodyPr wrap="square" rtlCol="0">
            <a:spAutoFit/>
          </a:bodyPr>
          <a:lstStyle/>
          <a:p>
            <a:r>
              <a:rPr lang="en-US" b="1" dirty="0"/>
              <a:t>Zero-Shot Policy Transferability for the Control of a Scale Autonomous Vehicle</a:t>
            </a:r>
            <a:endParaRPr lang="en-CH" b="1" dirty="0"/>
          </a:p>
        </p:txBody>
      </p:sp>
      <p:sp>
        <p:nvSpPr>
          <p:cNvPr id="3" name="文本框 2">
            <a:extLst>
              <a:ext uri="{FF2B5EF4-FFF2-40B4-BE49-F238E27FC236}">
                <a16:creationId xmlns:a16="http://schemas.microsoft.com/office/drawing/2014/main" id="{6A629207-A51D-56E8-C2AB-7FE0C4505CD4}"/>
              </a:ext>
            </a:extLst>
          </p:cNvPr>
          <p:cNvSpPr txBox="1"/>
          <p:nvPr/>
        </p:nvSpPr>
        <p:spPr>
          <a:xfrm>
            <a:off x="561973" y="908754"/>
            <a:ext cx="4772027" cy="523220"/>
          </a:xfrm>
          <a:prstGeom prst="rect">
            <a:avLst/>
          </a:prstGeom>
          <a:noFill/>
        </p:spPr>
        <p:txBody>
          <a:bodyPr wrap="square" rtlCol="0">
            <a:spAutoFit/>
          </a:bodyPr>
          <a:lstStyle/>
          <a:p>
            <a:r>
              <a:rPr lang="en-US" sz="2800" dirty="0"/>
              <a:t>Error </a:t>
            </a:r>
            <a:r>
              <a:rPr lang="en-US" sz="2800" dirty="0" err="1"/>
              <a:t>Esimation</a:t>
            </a:r>
            <a:endParaRPr lang="en-CH" sz="2800" dirty="0"/>
          </a:p>
        </p:txBody>
      </p:sp>
      <p:sp>
        <p:nvSpPr>
          <p:cNvPr id="8" name="文本框 7">
            <a:extLst>
              <a:ext uri="{FF2B5EF4-FFF2-40B4-BE49-F238E27FC236}">
                <a16:creationId xmlns:a16="http://schemas.microsoft.com/office/drawing/2014/main" id="{C401FF3F-665C-8590-356C-B91BF5C893D4}"/>
              </a:ext>
            </a:extLst>
          </p:cNvPr>
          <p:cNvSpPr txBox="1"/>
          <p:nvPr/>
        </p:nvSpPr>
        <p:spPr>
          <a:xfrm>
            <a:off x="819147" y="2804003"/>
            <a:ext cx="2628902" cy="369332"/>
          </a:xfrm>
          <a:prstGeom prst="rect">
            <a:avLst/>
          </a:prstGeom>
          <a:noFill/>
        </p:spPr>
        <p:txBody>
          <a:bodyPr wrap="square" rtlCol="0">
            <a:spAutoFit/>
          </a:bodyPr>
          <a:lstStyle/>
          <a:p>
            <a:r>
              <a:rPr lang="en-US" dirty="0"/>
              <a:t>IMU for error estimation</a:t>
            </a:r>
            <a:endParaRPr lang="en-CH" dirty="0"/>
          </a:p>
        </p:txBody>
      </p:sp>
      <p:pic>
        <p:nvPicPr>
          <p:cNvPr id="7" name="图片 6">
            <a:extLst>
              <a:ext uri="{FF2B5EF4-FFF2-40B4-BE49-F238E27FC236}">
                <a16:creationId xmlns:a16="http://schemas.microsoft.com/office/drawing/2014/main" id="{FC2E0BF2-16BF-6491-3E53-29BC23B82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02" y="4265308"/>
            <a:ext cx="5104265" cy="2190749"/>
          </a:xfrm>
          <a:prstGeom prst="rect">
            <a:avLst/>
          </a:prstGeom>
        </p:spPr>
      </p:pic>
      <p:pic>
        <p:nvPicPr>
          <p:cNvPr id="10" name="图片 9">
            <a:extLst>
              <a:ext uri="{FF2B5EF4-FFF2-40B4-BE49-F238E27FC236}">
                <a16:creationId xmlns:a16="http://schemas.microsoft.com/office/drawing/2014/main" id="{CB2DE41E-9AE2-CF9C-9915-035E9307C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1073" y="2348987"/>
            <a:ext cx="7835702" cy="3045973"/>
          </a:xfrm>
          <a:prstGeom prst="rect">
            <a:avLst/>
          </a:prstGeom>
        </p:spPr>
      </p:pic>
      <p:pic>
        <p:nvPicPr>
          <p:cNvPr id="12" name="图片 11">
            <a:extLst>
              <a:ext uri="{FF2B5EF4-FFF2-40B4-BE49-F238E27FC236}">
                <a16:creationId xmlns:a16="http://schemas.microsoft.com/office/drawing/2014/main" id="{57F3943F-CE98-30EE-3A82-1B8304E6053C}"/>
              </a:ext>
            </a:extLst>
          </p:cNvPr>
          <p:cNvPicPr>
            <a:picLocks noChangeAspect="1"/>
          </p:cNvPicPr>
          <p:nvPr/>
        </p:nvPicPr>
        <p:blipFill>
          <a:blip r:embed="rId4"/>
          <a:stretch>
            <a:fillRect/>
          </a:stretch>
        </p:blipFill>
        <p:spPr>
          <a:xfrm>
            <a:off x="1485900" y="1935591"/>
            <a:ext cx="8688311" cy="710029"/>
          </a:xfrm>
          <a:prstGeom prst="rect">
            <a:avLst/>
          </a:prstGeom>
        </p:spPr>
      </p:pic>
      <p:sp>
        <p:nvSpPr>
          <p:cNvPr id="5" name="文本框 4">
            <a:extLst>
              <a:ext uri="{FF2B5EF4-FFF2-40B4-BE49-F238E27FC236}">
                <a16:creationId xmlns:a16="http://schemas.microsoft.com/office/drawing/2014/main" id="{D3C626D3-38B5-E9BC-2E6F-D7F4697293B2}"/>
              </a:ext>
            </a:extLst>
          </p:cNvPr>
          <p:cNvSpPr txBox="1"/>
          <p:nvPr/>
        </p:nvSpPr>
        <p:spPr>
          <a:xfrm>
            <a:off x="8411252" y="625762"/>
            <a:ext cx="7239000" cy="1169551"/>
          </a:xfrm>
          <a:prstGeom prst="rect">
            <a:avLst/>
          </a:prstGeom>
          <a:noFill/>
        </p:spPr>
        <p:txBody>
          <a:bodyPr wrap="square" rtlCol="0">
            <a:spAutoFit/>
          </a:bodyPr>
          <a:lstStyle/>
          <a:p>
            <a:r>
              <a:rPr lang="en-US" sz="1400" dirty="0"/>
              <a:t>Advantage:</a:t>
            </a:r>
          </a:p>
          <a:p>
            <a:r>
              <a:rPr lang="en-US" sz="1400" dirty="0"/>
              <a:t>- explainable coupled with IMU signal</a:t>
            </a:r>
          </a:p>
          <a:p>
            <a:r>
              <a:rPr lang="en-US" sz="1400" dirty="0"/>
              <a:t>Limitation : </a:t>
            </a:r>
          </a:p>
          <a:p>
            <a:r>
              <a:rPr lang="en-US" sz="1400" dirty="0"/>
              <a:t>- naive control </a:t>
            </a:r>
          </a:p>
          <a:p>
            <a:r>
              <a:rPr lang="en-US" sz="1400" dirty="0"/>
              <a:t>- IMU  signal is assumed to be exact</a:t>
            </a:r>
            <a:endParaRPr lang="en-CH" sz="1400" dirty="0"/>
          </a:p>
        </p:txBody>
      </p:sp>
    </p:spTree>
    <p:extLst>
      <p:ext uri="{BB962C8B-B14F-4D97-AF65-F5344CB8AC3E}">
        <p14:creationId xmlns:p14="http://schemas.microsoft.com/office/powerpoint/2010/main" val="20658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RGB</a:t>
            </a:r>
            <a:endParaRPr lang="en-CH" sz="3200" dirty="0"/>
          </a:p>
        </p:txBody>
      </p:sp>
      <p:pic>
        <p:nvPicPr>
          <p:cNvPr id="6" name="图片 5">
            <a:extLst>
              <a:ext uri="{FF2B5EF4-FFF2-40B4-BE49-F238E27FC236}">
                <a16:creationId xmlns:a16="http://schemas.microsoft.com/office/drawing/2014/main" id="{B96BEE45-2654-8794-98A5-4F1820F98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936" y="2641699"/>
            <a:ext cx="10353675" cy="3658199"/>
          </a:xfrm>
          <a:prstGeom prst="rect">
            <a:avLst/>
          </a:prstGeom>
        </p:spPr>
      </p:pic>
      <p:sp>
        <p:nvSpPr>
          <p:cNvPr id="9" name="文本框 8">
            <a:extLst>
              <a:ext uri="{FF2B5EF4-FFF2-40B4-BE49-F238E27FC236}">
                <a16:creationId xmlns:a16="http://schemas.microsoft.com/office/drawing/2014/main" id="{E7EE759F-EE4E-ECFC-173B-47384B6B96E2}"/>
              </a:ext>
            </a:extLst>
          </p:cNvPr>
          <p:cNvSpPr txBox="1"/>
          <p:nvPr/>
        </p:nvSpPr>
        <p:spPr>
          <a:xfrm>
            <a:off x="652461" y="2135257"/>
            <a:ext cx="9458325" cy="369332"/>
          </a:xfrm>
          <a:prstGeom prst="rect">
            <a:avLst/>
          </a:prstGeom>
          <a:noFill/>
        </p:spPr>
        <p:txBody>
          <a:bodyPr wrap="square" rtlCol="0">
            <a:spAutoFit/>
          </a:bodyPr>
          <a:lstStyle/>
          <a:p>
            <a:r>
              <a:rPr lang="en-US" b="1" dirty="0"/>
              <a:t>Nerf2real: Sim2real transfer of vision-guided bipedal motion skills using neural radiance fields</a:t>
            </a:r>
            <a:endParaRPr lang="en-CH" b="1" dirty="0"/>
          </a:p>
        </p:txBody>
      </p:sp>
      <p:sp>
        <p:nvSpPr>
          <p:cNvPr id="10" name="文本框 9">
            <a:extLst>
              <a:ext uri="{FF2B5EF4-FFF2-40B4-BE49-F238E27FC236}">
                <a16:creationId xmlns:a16="http://schemas.microsoft.com/office/drawing/2014/main" id="{67885D6D-D5AB-C77F-443F-1C3315D75ED1}"/>
              </a:ext>
            </a:extLst>
          </p:cNvPr>
          <p:cNvSpPr txBox="1"/>
          <p:nvPr/>
        </p:nvSpPr>
        <p:spPr>
          <a:xfrm>
            <a:off x="561973" y="908754"/>
            <a:ext cx="3600451" cy="523220"/>
          </a:xfrm>
          <a:prstGeom prst="rect">
            <a:avLst/>
          </a:prstGeom>
          <a:noFill/>
        </p:spPr>
        <p:txBody>
          <a:bodyPr wrap="square" rtlCol="0">
            <a:spAutoFit/>
          </a:bodyPr>
          <a:lstStyle/>
          <a:p>
            <a:r>
              <a:rPr lang="en-US" sz="2800" dirty="0"/>
              <a:t>Neural Field</a:t>
            </a:r>
            <a:endParaRPr lang="en-CH" sz="2800" dirty="0"/>
          </a:p>
        </p:txBody>
      </p:sp>
      <p:sp>
        <p:nvSpPr>
          <p:cNvPr id="11" name="文本框 10">
            <a:extLst>
              <a:ext uri="{FF2B5EF4-FFF2-40B4-BE49-F238E27FC236}">
                <a16:creationId xmlns:a16="http://schemas.microsoft.com/office/drawing/2014/main" id="{30DAABCF-BEBB-9F9A-6502-908BE28D753D}"/>
              </a:ext>
            </a:extLst>
          </p:cNvPr>
          <p:cNvSpPr txBox="1"/>
          <p:nvPr/>
        </p:nvSpPr>
        <p:spPr>
          <a:xfrm>
            <a:off x="1023936" y="2672476"/>
            <a:ext cx="2990850" cy="369332"/>
          </a:xfrm>
          <a:prstGeom prst="rect">
            <a:avLst/>
          </a:prstGeom>
          <a:noFill/>
        </p:spPr>
        <p:txBody>
          <a:bodyPr wrap="square" rtlCol="0">
            <a:spAutoFit/>
          </a:bodyPr>
          <a:lstStyle/>
          <a:p>
            <a:r>
              <a:rPr lang="en-US" dirty="0"/>
              <a:t>Sensor : Camera(Phone)</a:t>
            </a:r>
            <a:endParaRPr lang="en-CH" dirty="0"/>
          </a:p>
        </p:txBody>
      </p:sp>
      <p:sp>
        <p:nvSpPr>
          <p:cNvPr id="2" name="文本框 1">
            <a:extLst>
              <a:ext uri="{FF2B5EF4-FFF2-40B4-BE49-F238E27FC236}">
                <a16:creationId xmlns:a16="http://schemas.microsoft.com/office/drawing/2014/main" id="{05964297-ADD7-DBE5-ED3A-E56D340B07F3}"/>
              </a:ext>
            </a:extLst>
          </p:cNvPr>
          <p:cNvSpPr txBox="1"/>
          <p:nvPr/>
        </p:nvSpPr>
        <p:spPr>
          <a:xfrm>
            <a:off x="2962274" y="10209"/>
            <a:ext cx="9610725" cy="1815882"/>
          </a:xfrm>
          <a:prstGeom prst="rect">
            <a:avLst/>
          </a:prstGeom>
          <a:noFill/>
        </p:spPr>
        <p:txBody>
          <a:bodyPr wrap="square" rtlCol="0">
            <a:spAutoFit/>
          </a:bodyPr>
          <a:lstStyle/>
          <a:p>
            <a:r>
              <a:rPr lang="en-US" sz="1400" dirty="0"/>
              <a:t>Limitation:</a:t>
            </a:r>
          </a:p>
          <a:p>
            <a:r>
              <a:rPr lang="en-US" sz="1400" dirty="0"/>
              <a:t>1. manual postprocessing is required, (minimally textured area)</a:t>
            </a:r>
          </a:p>
          <a:p>
            <a:r>
              <a:rPr lang="en-US" sz="1400" dirty="0"/>
              <a:t>2. Should sperate process static scene and dynamic objects</a:t>
            </a:r>
          </a:p>
          <a:p>
            <a:r>
              <a:rPr lang="en-US" sz="1400" dirty="0"/>
              <a:t>3. high cost of </a:t>
            </a:r>
            <a:r>
              <a:rPr lang="en-US" sz="1400" dirty="0" err="1"/>
              <a:t>NeRF</a:t>
            </a:r>
            <a:endParaRPr lang="en-US" sz="1400" dirty="0"/>
          </a:p>
          <a:p>
            <a:r>
              <a:rPr lang="en-US" sz="1400" dirty="0"/>
              <a:t>Advantage:</a:t>
            </a:r>
          </a:p>
          <a:p>
            <a:r>
              <a:rPr lang="en-US" sz="1400" dirty="0"/>
              <a:t>1. </a:t>
            </a:r>
            <a:r>
              <a:rPr lang="en-US" sz="1400" dirty="0" err="1"/>
              <a:t>NeRF</a:t>
            </a:r>
            <a:r>
              <a:rPr lang="en-US" sz="1400" dirty="0"/>
              <a:t> significantly reduces the sim2real gap with realistic scene renderings</a:t>
            </a:r>
          </a:p>
          <a:p>
            <a:r>
              <a:rPr lang="en-US" sz="1400" dirty="0"/>
              <a:t>2. videos from commodity mobile devices to create realistic simulations.  This makes the system accessible and practical, as it doesn't require  specialized hardware.</a:t>
            </a:r>
            <a:endParaRPr lang="en-CH" sz="1400" dirty="0"/>
          </a:p>
        </p:txBody>
      </p:sp>
    </p:spTree>
    <p:extLst>
      <p:ext uri="{BB962C8B-B14F-4D97-AF65-F5344CB8AC3E}">
        <p14:creationId xmlns:p14="http://schemas.microsoft.com/office/powerpoint/2010/main" val="1445326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IMU</a:t>
            </a:r>
            <a:endParaRPr lang="en-CH" sz="3200" dirty="0"/>
          </a:p>
        </p:txBody>
      </p:sp>
      <p:sp>
        <p:nvSpPr>
          <p:cNvPr id="2" name="文本框 1">
            <a:extLst>
              <a:ext uri="{FF2B5EF4-FFF2-40B4-BE49-F238E27FC236}">
                <a16:creationId xmlns:a16="http://schemas.microsoft.com/office/drawing/2014/main" id="{A12DB89E-625A-EEE1-2843-ABEDD064A51D}"/>
              </a:ext>
            </a:extLst>
          </p:cNvPr>
          <p:cNvSpPr txBox="1"/>
          <p:nvPr/>
        </p:nvSpPr>
        <p:spPr>
          <a:xfrm>
            <a:off x="638173" y="1431974"/>
            <a:ext cx="7629527" cy="369332"/>
          </a:xfrm>
          <a:prstGeom prst="rect">
            <a:avLst/>
          </a:prstGeom>
          <a:noFill/>
        </p:spPr>
        <p:txBody>
          <a:bodyPr wrap="square" rtlCol="0">
            <a:spAutoFit/>
          </a:bodyPr>
          <a:lstStyle/>
          <a:p>
            <a:r>
              <a:rPr lang="en-US" b="1" dirty="0"/>
              <a:t>Learning Autonomous Mobility Using Real Demonstration Data)</a:t>
            </a:r>
            <a:endParaRPr lang="en-CH" b="1" dirty="0"/>
          </a:p>
        </p:txBody>
      </p:sp>
      <p:sp>
        <p:nvSpPr>
          <p:cNvPr id="3" name="文本框 2">
            <a:extLst>
              <a:ext uri="{FF2B5EF4-FFF2-40B4-BE49-F238E27FC236}">
                <a16:creationId xmlns:a16="http://schemas.microsoft.com/office/drawing/2014/main" id="{6A629207-A51D-56E8-C2AB-7FE0C4505CD4}"/>
              </a:ext>
            </a:extLst>
          </p:cNvPr>
          <p:cNvSpPr txBox="1"/>
          <p:nvPr/>
        </p:nvSpPr>
        <p:spPr>
          <a:xfrm>
            <a:off x="561973" y="908754"/>
            <a:ext cx="4772027" cy="523220"/>
          </a:xfrm>
          <a:prstGeom prst="rect">
            <a:avLst/>
          </a:prstGeom>
          <a:noFill/>
        </p:spPr>
        <p:txBody>
          <a:bodyPr wrap="square" rtlCol="0">
            <a:spAutoFit/>
          </a:bodyPr>
          <a:lstStyle/>
          <a:p>
            <a:r>
              <a:rPr lang="en-US" sz="2800" dirty="0"/>
              <a:t>Controller Modal</a:t>
            </a:r>
            <a:endParaRPr lang="en-CH" sz="2800" dirty="0"/>
          </a:p>
        </p:txBody>
      </p:sp>
      <p:pic>
        <p:nvPicPr>
          <p:cNvPr id="13" name="图片 12">
            <a:extLst>
              <a:ext uri="{FF2B5EF4-FFF2-40B4-BE49-F238E27FC236}">
                <a16:creationId xmlns:a16="http://schemas.microsoft.com/office/drawing/2014/main" id="{FFE74B7A-1D58-E96C-6404-FD8842093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640" y="3594168"/>
            <a:ext cx="5437867" cy="1783886"/>
          </a:xfrm>
          <a:prstGeom prst="rect">
            <a:avLst/>
          </a:prstGeom>
        </p:spPr>
      </p:pic>
      <p:sp>
        <p:nvSpPr>
          <p:cNvPr id="14" name="文本框 13">
            <a:extLst>
              <a:ext uri="{FF2B5EF4-FFF2-40B4-BE49-F238E27FC236}">
                <a16:creationId xmlns:a16="http://schemas.microsoft.com/office/drawing/2014/main" id="{1A4F8293-EB14-B810-F4DF-CC7A70555BA7}"/>
              </a:ext>
            </a:extLst>
          </p:cNvPr>
          <p:cNvSpPr txBox="1"/>
          <p:nvPr/>
        </p:nvSpPr>
        <p:spPr>
          <a:xfrm>
            <a:off x="990599" y="2152651"/>
            <a:ext cx="4181475" cy="369332"/>
          </a:xfrm>
          <a:prstGeom prst="rect">
            <a:avLst/>
          </a:prstGeom>
          <a:noFill/>
        </p:spPr>
        <p:txBody>
          <a:bodyPr wrap="square" rtlCol="0">
            <a:spAutoFit/>
          </a:bodyPr>
          <a:lstStyle/>
          <a:p>
            <a:r>
              <a:rPr lang="en-US" dirty="0"/>
              <a:t>Time sequence IMU modeling with NN</a:t>
            </a:r>
            <a:endParaRPr lang="en-CH" dirty="0"/>
          </a:p>
        </p:txBody>
      </p:sp>
      <p:pic>
        <p:nvPicPr>
          <p:cNvPr id="18" name="图片 17">
            <a:extLst>
              <a:ext uri="{FF2B5EF4-FFF2-40B4-BE49-F238E27FC236}">
                <a16:creationId xmlns:a16="http://schemas.microsoft.com/office/drawing/2014/main" id="{D00768FB-4D5D-0CB7-60D3-0B623681E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925" y="2387094"/>
            <a:ext cx="6315075" cy="4064201"/>
          </a:xfrm>
          <a:prstGeom prst="rect">
            <a:avLst/>
          </a:prstGeom>
        </p:spPr>
      </p:pic>
      <p:sp>
        <p:nvSpPr>
          <p:cNvPr id="5" name="文本框 4">
            <a:extLst>
              <a:ext uri="{FF2B5EF4-FFF2-40B4-BE49-F238E27FC236}">
                <a16:creationId xmlns:a16="http://schemas.microsoft.com/office/drawing/2014/main" id="{7D44D923-BD00-1386-8E06-42F84F2AD85E}"/>
              </a:ext>
            </a:extLst>
          </p:cNvPr>
          <p:cNvSpPr txBox="1"/>
          <p:nvPr/>
        </p:nvSpPr>
        <p:spPr>
          <a:xfrm>
            <a:off x="7215188" y="709491"/>
            <a:ext cx="4976812" cy="954107"/>
          </a:xfrm>
          <a:prstGeom prst="rect">
            <a:avLst/>
          </a:prstGeom>
          <a:noFill/>
        </p:spPr>
        <p:txBody>
          <a:bodyPr wrap="square" rtlCol="0">
            <a:spAutoFit/>
          </a:bodyPr>
          <a:lstStyle/>
          <a:p>
            <a:r>
              <a:rPr lang="en-US" sz="1400" dirty="0"/>
              <a:t>Advantage : </a:t>
            </a:r>
          </a:p>
          <a:p>
            <a:r>
              <a:rPr lang="en-US" sz="1400" dirty="0"/>
              <a:t>- considering the time sequence influence of the IMU signal</a:t>
            </a:r>
          </a:p>
          <a:p>
            <a:r>
              <a:rPr lang="en-US" sz="1400" dirty="0"/>
              <a:t>Limitation : </a:t>
            </a:r>
          </a:p>
          <a:p>
            <a:r>
              <a:rPr lang="en-US" sz="1400" dirty="0"/>
              <a:t>- not coupled with policy, only the </a:t>
            </a:r>
            <a:r>
              <a:rPr lang="en-US" sz="1400" dirty="0" err="1"/>
              <a:t>acuators</a:t>
            </a:r>
            <a:r>
              <a:rPr lang="en-US" sz="1400" dirty="0"/>
              <a:t> controller</a:t>
            </a:r>
            <a:endParaRPr lang="en-CH" sz="1400" dirty="0"/>
          </a:p>
        </p:txBody>
      </p:sp>
    </p:spTree>
    <p:extLst>
      <p:ext uri="{BB962C8B-B14F-4D97-AF65-F5344CB8AC3E}">
        <p14:creationId xmlns:p14="http://schemas.microsoft.com/office/powerpoint/2010/main" val="3029192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7629527" cy="369332"/>
          </a:xfrm>
          <a:prstGeom prst="rect">
            <a:avLst/>
          </a:prstGeom>
          <a:noFill/>
        </p:spPr>
        <p:txBody>
          <a:bodyPr wrap="square" rtlCol="0">
            <a:spAutoFit/>
          </a:bodyPr>
          <a:lstStyle/>
          <a:p>
            <a:r>
              <a:rPr lang="en-US" b="1" dirty="0"/>
              <a:t>Robotic tactile perception of object properties: A review</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altLang="zh-CN" sz="2800" dirty="0"/>
              <a:t>Review</a:t>
            </a:r>
            <a:endParaRPr lang="en-CH" sz="2800" dirty="0"/>
          </a:p>
        </p:txBody>
      </p:sp>
      <p:sp>
        <p:nvSpPr>
          <p:cNvPr id="5" name="文本框 4">
            <a:extLst>
              <a:ext uri="{FF2B5EF4-FFF2-40B4-BE49-F238E27FC236}">
                <a16:creationId xmlns:a16="http://schemas.microsoft.com/office/drawing/2014/main" id="{99E3FD3C-7339-5E33-8B10-880F89D79457}"/>
              </a:ext>
            </a:extLst>
          </p:cNvPr>
          <p:cNvSpPr txBox="1"/>
          <p:nvPr/>
        </p:nvSpPr>
        <p:spPr>
          <a:xfrm>
            <a:off x="2105025" y="2209800"/>
            <a:ext cx="824865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Single-point contact sensor : </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measure contact force : ATI Nano 17 force-torque sensor</a:t>
            </a:r>
          </a:p>
          <a:p>
            <a:pPr marL="742950" lvl="1" indent="-285750">
              <a:buFont typeface="Arial" panose="020B0604020202020204" pitchFamily="34" charset="0"/>
              <a:buChar char="•"/>
            </a:pPr>
            <a:r>
              <a:rPr lang="en-US" dirty="0"/>
              <a:t>measure vibration : </a:t>
            </a:r>
            <a:r>
              <a:rPr lang="en-US" dirty="0" err="1"/>
              <a:t>biomimeticwhiskers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Tactile Array: fiber optics, MEMS barometers, </a:t>
            </a:r>
            <a:r>
              <a:rPr lang="en-US" dirty="0" err="1"/>
              <a:t>RoboTouch</a:t>
            </a:r>
            <a:r>
              <a:rPr lang="en-US" dirty="0"/>
              <a:t>, </a:t>
            </a:r>
            <a:r>
              <a:rPr lang="en-US" dirty="0" err="1"/>
              <a:t>DigiTacts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optical tactile sensor, high resolution : </a:t>
            </a:r>
            <a:r>
              <a:rPr lang="en-US" dirty="0" err="1"/>
              <a:t>GelSight</a:t>
            </a:r>
            <a:r>
              <a:rPr lang="en-US" dirty="0"/>
              <a:t>, </a:t>
            </a:r>
            <a:r>
              <a:rPr lang="en-US" dirty="0" err="1"/>
              <a:t>GelTip</a:t>
            </a:r>
            <a:r>
              <a:rPr lang="en-US" dirty="0"/>
              <a:t>, </a:t>
            </a:r>
            <a:r>
              <a:rPr lang="en-US" dirty="0" err="1"/>
              <a:t>TacTip</a:t>
            </a:r>
            <a:r>
              <a:rPr lang="en-US" dirty="0"/>
              <a:t>, DIGIT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CH" dirty="0"/>
          </a:p>
        </p:txBody>
      </p:sp>
    </p:spTree>
    <p:extLst>
      <p:ext uri="{BB962C8B-B14F-4D97-AF65-F5344CB8AC3E}">
        <p14:creationId xmlns:p14="http://schemas.microsoft.com/office/powerpoint/2010/main" val="3263551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7629527" cy="369332"/>
          </a:xfrm>
          <a:prstGeom prst="rect">
            <a:avLst/>
          </a:prstGeom>
          <a:noFill/>
        </p:spPr>
        <p:txBody>
          <a:bodyPr wrap="square" rtlCol="0">
            <a:spAutoFit/>
          </a:bodyPr>
          <a:lstStyle/>
          <a:p>
            <a:r>
              <a:rPr lang="en-US" b="1" dirty="0"/>
              <a:t>Touch driven controller and tactile features for physical interactions</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Jacobian </a:t>
            </a:r>
            <a:r>
              <a:rPr lang="en-US" altLang="zh-CN" sz="2800" dirty="0"/>
              <a:t>feed forward</a:t>
            </a:r>
            <a:endParaRPr lang="en-CH" sz="2800" dirty="0"/>
          </a:p>
        </p:txBody>
      </p:sp>
      <p:pic>
        <p:nvPicPr>
          <p:cNvPr id="6" name="图片 5">
            <a:extLst>
              <a:ext uri="{FF2B5EF4-FFF2-40B4-BE49-F238E27FC236}">
                <a16:creationId xmlns:a16="http://schemas.microsoft.com/office/drawing/2014/main" id="{27A4D5AD-5D55-8142-7F5D-338C51ACD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792" y="2324526"/>
            <a:ext cx="3937483" cy="4174898"/>
          </a:xfrm>
          <a:prstGeom prst="rect">
            <a:avLst/>
          </a:prstGeom>
        </p:spPr>
      </p:pic>
      <p:pic>
        <p:nvPicPr>
          <p:cNvPr id="8" name="图片 7">
            <a:extLst>
              <a:ext uri="{FF2B5EF4-FFF2-40B4-BE49-F238E27FC236}">
                <a16:creationId xmlns:a16="http://schemas.microsoft.com/office/drawing/2014/main" id="{3CCB33A0-DE25-39BF-FB3C-9612BC3B5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36" y="4246041"/>
            <a:ext cx="7447025" cy="1621307"/>
          </a:xfrm>
          <a:prstGeom prst="rect">
            <a:avLst/>
          </a:prstGeom>
        </p:spPr>
      </p:pic>
      <p:pic>
        <p:nvPicPr>
          <p:cNvPr id="10" name="图片 9">
            <a:extLst>
              <a:ext uri="{FF2B5EF4-FFF2-40B4-BE49-F238E27FC236}">
                <a16:creationId xmlns:a16="http://schemas.microsoft.com/office/drawing/2014/main" id="{46F2F977-C119-92BF-3B08-D5ACC2D85D32}"/>
              </a:ext>
            </a:extLst>
          </p:cNvPr>
          <p:cNvPicPr>
            <a:picLocks noChangeAspect="1"/>
          </p:cNvPicPr>
          <p:nvPr/>
        </p:nvPicPr>
        <p:blipFill>
          <a:blip r:embed="rId4"/>
          <a:stretch>
            <a:fillRect/>
          </a:stretch>
        </p:blipFill>
        <p:spPr>
          <a:xfrm>
            <a:off x="847270" y="2797670"/>
            <a:ext cx="5915480" cy="631330"/>
          </a:xfrm>
          <a:prstGeom prst="rect">
            <a:avLst/>
          </a:prstGeom>
        </p:spPr>
      </p:pic>
      <p:sp>
        <p:nvSpPr>
          <p:cNvPr id="5" name="文本框 4">
            <a:extLst>
              <a:ext uri="{FF2B5EF4-FFF2-40B4-BE49-F238E27FC236}">
                <a16:creationId xmlns:a16="http://schemas.microsoft.com/office/drawing/2014/main" id="{C7D82EA0-1B9C-BF32-32DA-C5FC196A9184}"/>
              </a:ext>
            </a:extLst>
          </p:cNvPr>
          <p:cNvSpPr txBox="1"/>
          <p:nvPr/>
        </p:nvSpPr>
        <p:spPr>
          <a:xfrm>
            <a:off x="8048625" y="477866"/>
            <a:ext cx="4581525" cy="1384995"/>
          </a:xfrm>
          <a:prstGeom prst="rect">
            <a:avLst/>
          </a:prstGeom>
          <a:noFill/>
        </p:spPr>
        <p:txBody>
          <a:bodyPr wrap="square" rtlCol="0">
            <a:spAutoFit/>
          </a:bodyPr>
          <a:lstStyle/>
          <a:p>
            <a:r>
              <a:rPr lang="en-US" sz="1400" dirty="0"/>
              <a:t>Advantage :</a:t>
            </a:r>
          </a:p>
          <a:p>
            <a:r>
              <a:rPr lang="en-US" sz="1400" dirty="0"/>
              <a:t>- numerical robust</a:t>
            </a:r>
          </a:p>
          <a:p>
            <a:r>
              <a:rPr lang="en-US" sz="1400" dirty="0"/>
              <a:t>- fast  </a:t>
            </a:r>
          </a:p>
          <a:p>
            <a:r>
              <a:rPr lang="en-US" sz="1400" dirty="0"/>
              <a:t>Limitation : </a:t>
            </a:r>
          </a:p>
          <a:p>
            <a:r>
              <a:rPr lang="en-US" sz="1400" dirty="0"/>
              <a:t>- not precise enough</a:t>
            </a:r>
          </a:p>
          <a:p>
            <a:r>
              <a:rPr lang="en-US" sz="1400" dirty="0"/>
              <a:t>- limit to specific contact configuration</a:t>
            </a:r>
            <a:endParaRPr lang="en-CH" sz="1400" dirty="0"/>
          </a:p>
        </p:txBody>
      </p:sp>
    </p:spTree>
    <p:extLst>
      <p:ext uri="{BB962C8B-B14F-4D97-AF65-F5344CB8AC3E}">
        <p14:creationId xmlns:p14="http://schemas.microsoft.com/office/powerpoint/2010/main" val="2861380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7629527" cy="369332"/>
          </a:xfrm>
          <a:prstGeom prst="rect">
            <a:avLst/>
          </a:prstGeom>
          <a:noFill/>
        </p:spPr>
        <p:txBody>
          <a:bodyPr wrap="square" rtlCol="0">
            <a:spAutoFit/>
          </a:bodyPr>
          <a:lstStyle/>
          <a:p>
            <a:r>
              <a:rPr lang="en-US" b="1" dirty="0"/>
              <a:t>Generation of </a:t>
            </a:r>
            <a:r>
              <a:rPr lang="en-US" b="1" dirty="0" err="1"/>
              <a:t>GelSight</a:t>
            </a:r>
            <a:r>
              <a:rPr lang="en-US" b="1" dirty="0"/>
              <a:t> Tactile Images for Sim2Real Learning</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Simulation Enhancement</a:t>
            </a:r>
            <a:endParaRPr lang="en-CH" sz="2800" dirty="0"/>
          </a:p>
        </p:txBody>
      </p:sp>
      <p:pic>
        <p:nvPicPr>
          <p:cNvPr id="11" name="图片 10">
            <a:extLst>
              <a:ext uri="{FF2B5EF4-FFF2-40B4-BE49-F238E27FC236}">
                <a16:creationId xmlns:a16="http://schemas.microsoft.com/office/drawing/2014/main" id="{E9A1F983-4E1B-2B3B-3C36-26CE95C43808}"/>
              </a:ext>
            </a:extLst>
          </p:cNvPr>
          <p:cNvPicPr>
            <a:picLocks noChangeAspect="1"/>
          </p:cNvPicPr>
          <p:nvPr/>
        </p:nvPicPr>
        <p:blipFill>
          <a:blip r:embed="rId2"/>
          <a:stretch>
            <a:fillRect/>
          </a:stretch>
        </p:blipFill>
        <p:spPr>
          <a:xfrm>
            <a:off x="561973" y="2076449"/>
            <a:ext cx="6353020" cy="1700416"/>
          </a:xfrm>
          <a:prstGeom prst="rect">
            <a:avLst/>
          </a:prstGeom>
        </p:spPr>
      </p:pic>
      <p:pic>
        <p:nvPicPr>
          <p:cNvPr id="13" name="图片 12">
            <a:extLst>
              <a:ext uri="{FF2B5EF4-FFF2-40B4-BE49-F238E27FC236}">
                <a16:creationId xmlns:a16="http://schemas.microsoft.com/office/drawing/2014/main" id="{21CFC080-DC49-EB99-7084-28791E667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9285" y="1822687"/>
            <a:ext cx="6347867" cy="4802932"/>
          </a:xfrm>
          <a:prstGeom prst="rect">
            <a:avLst/>
          </a:prstGeom>
        </p:spPr>
      </p:pic>
      <p:sp>
        <p:nvSpPr>
          <p:cNvPr id="5" name="文本框 4">
            <a:extLst>
              <a:ext uri="{FF2B5EF4-FFF2-40B4-BE49-F238E27FC236}">
                <a16:creationId xmlns:a16="http://schemas.microsoft.com/office/drawing/2014/main" id="{B550A14E-EBC5-71C8-5859-CDB3D3732472}"/>
              </a:ext>
            </a:extLst>
          </p:cNvPr>
          <p:cNvSpPr txBox="1"/>
          <p:nvPr/>
        </p:nvSpPr>
        <p:spPr>
          <a:xfrm>
            <a:off x="550540" y="4991100"/>
            <a:ext cx="4124325" cy="1169551"/>
          </a:xfrm>
          <a:prstGeom prst="rect">
            <a:avLst/>
          </a:prstGeom>
          <a:noFill/>
        </p:spPr>
        <p:txBody>
          <a:bodyPr wrap="square" rtlCol="0">
            <a:spAutoFit/>
          </a:bodyPr>
          <a:lstStyle/>
          <a:p>
            <a:r>
              <a:rPr lang="en-US" sz="1400" dirty="0"/>
              <a:t>Advantage :</a:t>
            </a:r>
          </a:p>
          <a:p>
            <a:r>
              <a:rPr lang="en-US" sz="1400" dirty="0"/>
              <a:t>-  high  resolution </a:t>
            </a:r>
          </a:p>
          <a:p>
            <a:r>
              <a:rPr lang="en-US" sz="1400" dirty="0"/>
              <a:t>- easy to implement, fast</a:t>
            </a:r>
          </a:p>
          <a:p>
            <a:r>
              <a:rPr lang="en-US" sz="1400" dirty="0"/>
              <a:t>Limitation : </a:t>
            </a:r>
          </a:p>
          <a:p>
            <a:r>
              <a:rPr lang="en-US" sz="1400" dirty="0"/>
              <a:t>- Based on the modeling accuracy</a:t>
            </a:r>
            <a:endParaRPr lang="en-CH" sz="1400" dirty="0"/>
          </a:p>
        </p:txBody>
      </p:sp>
    </p:spTree>
    <p:extLst>
      <p:ext uri="{BB962C8B-B14F-4D97-AF65-F5344CB8AC3E}">
        <p14:creationId xmlns:p14="http://schemas.microsoft.com/office/powerpoint/2010/main" val="2627312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10725152" cy="369332"/>
          </a:xfrm>
          <a:prstGeom prst="rect">
            <a:avLst/>
          </a:prstGeom>
          <a:noFill/>
        </p:spPr>
        <p:txBody>
          <a:bodyPr wrap="square" rtlCol="0">
            <a:spAutoFit/>
          </a:bodyPr>
          <a:lstStyle/>
          <a:p>
            <a:r>
              <a:rPr lang="en-US" b="1" dirty="0"/>
              <a:t>Learning the sense of touch in simulation: a sim-to-real strategy for </a:t>
            </a:r>
            <a:r>
              <a:rPr lang="en-US" b="1" dirty="0" err="1"/>
              <a:t>visionbased</a:t>
            </a:r>
            <a:r>
              <a:rPr lang="en-US" b="1" dirty="0"/>
              <a:t> tactile sensing</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FEM Simulation</a:t>
            </a:r>
            <a:endParaRPr lang="en-CH" sz="2800" dirty="0"/>
          </a:p>
        </p:txBody>
      </p:sp>
      <p:pic>
        <p:nvPicPr>
          <p:cNvPr id="6" name="图片 5">
            <a:extLst>
              <a:ext uri="{FF2B5EF4-FFF2-40B4-BE49-F238E27FC236}">
                <a16:creationId xmlns:a16="http://schemas.microsoft.com/office/drawing/2014/main" id="{D7B36E5C-CFC2-166B-E5DA-0B871AEDC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099" y="1801306"/>
            <a:ext cx="3416455" cy="4906292"/>
          </a:xfrm>
          <a:prstGeom prst="rect">
            <a:avLst/>
          </a:prstGeom>
        </p:spPr>
      </p:pic>
      <p:sp>
        <p:nvSpPr>
          <p:cNvPr id="7" name="文本框 6">
            <a:extLst>
              <a:ext uri="{FF2B5EF4-FFF2-40B4-BE49-F238E27FC236}">
                <a16:creationId xmlns:a16="http://schemas.microsoft.com/office/drawing/2014/main" id="{7EDF3BBB-87DE-25CF-7941-D02B9EBE17DD}"/>
              </a:ext>
            </a:extLst>
          </p:cNvPr>
          <p:cNvSpPr txBox="1"/>
          <p:nvPr/>
        </p:nvSpPr>
        <p:spPr>
          <a:xfrm>
            <a:off x="476247" y="3072484"/>
            <a:ext cx="6334125" cy="923330"/>
          </a:xfrm>
          <a:prstGeom prst="rect">
            <a:avLst/>
          </a:prstGeom>
          <a:noFill/>
        </p:spPr>
        <p:txBody>
          <a:bodyPr wrap="square" rtlCol="0">
            <a:spAutoFit/>
          </a:bodyPr>
          <a:lstStyle/>
          <a:p>
            <a:r>
              <a:rPr lang="en-US" dirty="0"/>
              <a:t>figure a is corresponding to paper "Ground Truth Force Distribution for Learning-Based Tactile Sensing: A Finite Element Approach”</a:t>
            </a:r>
            <a:endParaRPr lang="en-CH" dirty="0"/>
          </a:p>
        </p:txBody>
      </p:sp>
      <p:sp>
        <p:nvSpPr>
          <p:cNvPr id="8" name="文本框 7">
            <a:extLst>
              <a:ext uri="{FF2B5EF4-FFF2-40B4-BE49-F238E27FC236}">
                <a16:creationId xmlns:a16="http://schemas.microsoft.com/office/drawing/2014/main" id="{0DCD8FAF-AEDC-7DCC-C0EC-F2226481F1CE}"/>
              </a:ext>
            </a:extLst>
          </p:cNvPr>
          <p:cNvSpPr txBox="1"/>
          <p:nvPr/>
        </p:nvSpPr>
        <p:spPr>
          <a:xfrm>
            <a:off x="476247" y="4285662"/>
            <a:ext cx="7181852" cy="369332"/>
          </a:xfrm>
          <a:prstGeom prst="rect">
            <a:avLst/>
          </a:prstGeom>
          <a:noFill/>
        </p:spPr>
        <p:txBody>
          <a:bodyPr wrap="square" rtlCol="0">
            <a:spAutoFit/>
          </a:bodyPr>
          <a:lstStyle/>
          <a:p>
            <a:r>
              <a:rPr lang="en-US" dirty="0"/>
              <a:t>DIS: Dense Inverse Search (Fast Optical Flow using Dense Inverse Search)</a:t>
            </a:r>
            <a:endParaRPr lang="en-CH" dirty="0"/>
          </a:p>
        </p:txBody>
      </p:sp>
      <p:sp>
        <p:nvSpPr>
          <p:cNvPr id="5" name="文本框 4">
            <a:extLst>
              <a:ext uri="{FF2B5EF4-FFF2-40B4-BE49-F238E27FC236}">
                <a16:creationId xmlns:a16="http://schemas.microsoft.com/office/drawing/2014/main" id="{71A6A350-3C28-F001-99A1-90D6B30F0E18}"/>
              </a:ext>
            </a:extLst>
          </p:cNvPr>
          <p:cNvSpPr txBox="1"/>
          <p:nvPr/>
        </p:nvSpPr>
        <p:spPr>
          <a:xfrm>
            <a:off x="1266825" y="5380008"/>
            <a:ext cx="4486275" cy="954107"/>
          </a:xfrm>
          <a:prstGeom prst="rect">
            <a:avLst/>
          </a:prstGeom>
          <a:noFill/>
        </p:spPr>
        <p:txBody>
          <a:bodyPr wrap="square" rtlCol="0">
            <a:spAutoFit/>
          </a:bodyPr>
          <a:lstStyle/>
          <a:p>
            <a:r>
              <a:rPr lang="en-US" sz="1400" dirty="0"/>
              <a:t>Advantage : </a:t>
            </a:r>
          </a:p>
          <a:p>
            <a:r>
              <a:rPr lang="en-US" sz="1400" dirty="0"/>
              <a:t>- FEM simulation is more precise </a:t>
            </a:r>
          </a:p>
          <a:p>
            <a:r>
              <a:rPr lang="en-US" sz="1400" dirty="0"/>
              <a:t>Limitation : </a:t>
            </a:r>
          </a:p>
          <a:p>
            <a:r>
              <a:rPr lang="en-US" sz="1400" dirty="0"/>
              <a:t>- the training result is related  to the FEM accuracy</a:t>
            </a:r>
            <a:endParaRPr lang="en-CH" sz="1400" dirty="0"/>
          </a:p>
        </p:txBody>
      </p:sp>
    </p:spTree>
    <p:extLst>
      <p:ext uri="{BB962C8B-B14F-4D97-AF65-F5344CB8AC3E}">
        <p14:creationId xmlns:p14="http://schemas.microsoft.com/office/powerpoint/2010/main" val="4011126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10725152" cy="369332"/>
          </a:xfrm>
          <a:prstGeom prst="rect">
            <a:avLst/>
          </a:prstGeom>
          <a:noFill/>
        </p:spPr>
        <p:txBody>
          <a:bodyPr wrap="square" rtlCol="0">
            <a:spAutoFit/>
          </a:bodyPr>
          <a:lstStyle/>
          <a:p>
            <a:r>
              <a:rPr lang="en-US" b="1" dirty="0"/>
              <a:t>Skill generalization of tubular object manipulation with tactile sensing and Sim2Real learning</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Simulation Enhancement</a:t>
            </a:r>
            <a:endParaRPr lang="en-CH" sz="2800" dirty="0"/>
          </a:p>
        </p:txBody>
      </p:sp>
      <p:pic>
        <p:nvPicPr>
          <p:cNvPr id="9" name="图片 8">
            <a:extLst>
              <a:ext uri="{FF2B5EF4-FFF2-40B4-BE49-F238E27FC236}">
                <a16:creationId xmlns:a16="http://schemas.microsoft.com/office/drawing/2014/main" id="{B8F965F1-5FC7-F129-5E5D-C1FF51286D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50" y="1756296"/>
            <a:ext cx="5400675" cy="4915882"/>
          </a:xfrm>
          <a:prstGeom prst="rect">
            <a:avLst/>
          </a:prstGeom>
        </p:spPr>
      </p:pic>
      <p:pic>
        <p:nvPicPr>
          <p:cNvPr id="12" name="图片 11">
            <a:extLst>
              <a:ext uri="{FF2B5EF4-FFF2-40B4-BE49-F238E27FC236}">
                <a16:creationId xmlns:a16="http://schemas.microsoft.com/office/drawing/2014/main" id="{A6CD6300-D387-FB23-7967-B0059CE1473C}"/>
              </a:ext>
            </a:extLst>
          </p:cNvPr>
          <p:cNvPicPr>
            <a:picLocks noChangeAspect="1"/>
          </p:cNvPicPr>
          <p:nvPr/>
        </p:nvPicPr>
        <p:blipFill>
          <a:blip r:embed="rId3"/>
          <a:stretch>
            <a:fillRect/>
          </a:stretch>
        </p:blipFill>
        <p:spPr>
          <a:xfrm>
            <a:off x="413544" y="2931041"/>
            <a:ext cx="6158706" cy="2374690"/>
          </a:xfrm>
          <a:prstGeom prst="rect">
            <a:avLst/>
          </a:prstGeom>
        </p:spPr>
      </p:pic>
      <p:sp>
        <p:nvSpPr>
          <p:cNvPr id="5" name="文本框 4">
            <a:extLst>
              <a:ext uri="{FF2B5EF4-FFF2-40B4-BE49-F238E27FC236}">
                <a16:creationId xmlns:a16="http://schemas.microsoft.com/office/drawing/2014/main" id="{0138F920-B107-B154-093F-B8901335681F}"/>
              </a:ext>
            </a:extLst>
          </p:cNvPr>
          <p:cNvSpPr txBox="1"/>
          <p:nvPr/>
        </p:nvSpPr>
        <p:spPr>
          <a:xfrm>
            <a:off x="333373" y="5633314"/>
            <a:ext cx="6158706" cy="954107"/>
          </a:xfrm>
          <a:prstGeom prst="rect">
            <a:avLst/>
          </a:prstGeom>
          <a:noFill/>
        </p:spPr>
        <p:txBody>
          <a:bodyPr wrap="square" rtlCol="0">
            <a:spAutoFit/>
          </a:bodyPr>
          <a:lstStyle/>
          <a:p>
            <a:r>
              <a:rPr lang="en-US" sz="1400" dirty="0"/>
              <a:t>Advantage : </a:t>
            </a:r>
          </a:p>
          <a:p>
            <a:r>
              <a:rPr lang="en-US" sz="1400" dirty="0"/>
              <a:t>- use a </a:t>
            </a:r>
            <a:r>
              <a:rPr lang="en-US" sz="1400" dirty="0" err="1"/>
              <a:t>anglenet</a:t>
            </a:r>
            <a:r>
              <a:rPr lang="en-US" sz="1400" dirty="0"/>
              <a:t> to extract angle information from tactile information</a:t>
            </a:r>
          </a:p>
          <a:p>
            <a:r>
              <a:rPr lang="en-US" sz="1400" dirty="0"/>
              <a:t>Limitation : </a:t>
            </a:r>
          </a:p>
          <a:p>
            <a:r>
              <a:rPr lang="en-US" sz="1400" dirty="0"/>
              <a:t>- the modeling of DIGIT is fully depend on Gazebo</a:t>
            </a:r>
            <a:endParaRPr lang="en-CH" sz="1400" dirty="0"/>
          </a:p>
        </p:txBody>
      </p:sp>
    </p:spTree>
    <p:extLst>
      <p:ext uri="{BB962C8B-B14F-4D97-AF65-F5344CB8AC3E}">
        <p14:creationId xmlns:p14="http://schemas.microsoft.com/office/powerpoint/2010/main" val="617267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10725152" cy="369332"/>
          </a:xfrm>
          <a:prstGeom prst="rect">
            <a:avLst/>
          </a:prstGeom>
          <a:noFill/>
        </p:spPr>
        <p:txBody>
          <a:bodyPr wrap="square" rtlCol="0">
            <a:spAutoFit/>
          </a:bodyPr>
          <a:lstStyle/>
          <a:p>
            <a:r>
              <a:rPr lang="en-US" b="1" dirty="0"/>
              <a:t>Sim-to-Real for Robotic Tactile Sensing via Physics-Based Simulation and Learned Latent Projections</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FEM Simulation</a:t>
            </a:r>
            <a:endParaRPr lang="en-CH" sz="2800" dirty="0"/>
          </a:p>
        </p:txBody>
      </p:sp>
      <p:pic>
        <p:nvPicPr>
          <p:cNvPr id="6" name="图片 5">
            <a:extLst>
              <a:ext uri="{FF2B5EF4-FFF2-40B4-BE49-F238E27FC236}">
                <a16:creationId xmlns:a16="http://schemas.microsoft.com/office/drawing/2014/main" id="{9AC51893-A38F-7783-97A6-491AC7B59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 y="3429000"/>
            <a:ext cx="7788087" cy="3238500"/>
          </a:xfrm>
          <a:prstGeom prst="rect">
            <a:avLst/>
          </a:prstGeom>
        </p:spPr>
      </p:pic>
      <p:pic>
        <p:nvPicPr>
          <p:cNvPr id="8" name="图片 7">
            <a:extLst>
              <a:ext uri="{FF2B5EF4-FFF2-40B4-BE49-F238E27FC236}">
                <a16:creationId xmlns:a16="http://schemas.microsoft.com/office/drawing/2014/main" id="{688656CD-D7E3-3323-536E-4547FB45F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1217" y="1997026"/>
            <a:ext cx="4770783" cy="3429000"/>
          </a:xfrm>
          <a:prstGeom prst="rect">
            <a:avLst/>
          </a:prstGeom>
        </p:spPr>
      </p:pic>
      <p:pic>
        <p:nvPicPr>
          <p:cNvPr id="11" name="图片 10">
            <a:extLst>
              <a:ext uri="{FF2B5EF4-FFF2-40B4-BE49-F238E27FC236}">
                <a16:creationId xmlns:a16="http://schemas.microsoft.com/office/drawing/2014/main" id="{6A0DB748-A7A4-953D-E99E-C0C661044E8B}"/>
              </a:ext>
            </a:extLst>
          </p:cNvPr>
          <p:cNvPicPr>
            <a:picLocks noChangeAspect="1"/>
          </p:cNvPicPr>
          <p:nvPr/>
        </p:nvPicPr>
        <p:blipFill>
          <a:blip r:embed="rId4"/>
          <a:stretch>
            <a:fillRect/>
          </a:stretch>
        </p:blipFill>
        <p:spPr>
          <a:xfrm>
            <a:off x="813631" y="1955194"/>
            <a:ext cx="5187118" cy="1268266"/>
          </a:xfrm>
          <a:prstGeom prst="rect">
            <a:avLst/>
          </a:prstGeom>
        </p:spPr>
      </p:pic>
      <p:sp>
        <p:nvSpPr>
          <p:cNvPr id="5" name="文本框 4">
            <a:extLst>
              <a:ext uri="{FF2B5EF4-FFF2-40B4-BE49-F238E27FC236}">
                <a16:creationId xmlns:a16="http://schemas.microsoft.com/office/drawing/2014/main" id="{04A66FF1-B1EE-256D-2D76-C30521677CC1}"/>
              </a:ext>
            </a:extLst>
          </p:cNvPr>
          <p:cNvSpPr txBox="1"/>
          <p:nvPr/>
        </p:nvSpPr>
        <p:spPr>
          <a:xfrm>
            <a:off x="7854762" y="431700"/>
            <a:ext cx="3886200" cy="954107"/>
          </a:xfrm>
          <a:prstGeom prst="rect">
            <a:avLst/>
          </a:prstGeom>
          <a:noFill/>
        </p:spPr>
        <p:txBody>
          <a:bodyPr wrap="square" rtlCol="0">
            <a:spAutoFit/>
          </a:bodyPr>
          <a:lstStyle/>
          <a:p>
            <a:r>
              <a:rPr lang="en-US" sz="1400" dirty="0"/>
              <a:t>Advantage : </a:t>
            </a:r>
          </a:p>
          <a:p>
            <a:r>
              <a:rPr lang="en-US" sz="1400" dirty="0"/>
              <a:t>- 75 faster than previous model</a:t>
            </a:r>
          </a:p>
          <a:p>
            <a:r>
              <a:rPr lang="en-US" sz="1400" dirty="0"/>
              <a:t>Limitation :</a:t>
            </a:r>
          </a:p>
          <a:p>
            <a:r>
              <a:rPr lang="en-US" sz="1400" dirty="0"/>
              <a:t>- linear elasticity is not accurate enough</a:t>
            </a:r>
            <a:endParaRPr lang="en-CH" sz="1400" dirty="0"/>
          </a:p>
        </p:txBody>
      </p:sp>
    </p:spTree>
    <p:extLst>
      <p:ext uri="{BB962C8B-B14F-4D97-AF65-F5344CB8AC3E}">
        <p14:creationId xmlns:p14="http://schemas.microsoft.com/office/powerpoint/2010/main" val="1219801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Encoders</a:t>
            </a:r>
          </a:p>
        </p:txBody>
      </p:sp>
      <p:sp>
        <p:nvSpPr>
          <p:cNvPr id="2" name="文本框 1">
            <a:extLst>
              <a:ext uri="{FF2B5EF4-FFF2-40B4-BE49-F238E27FC236}">
                <a16:creationId xmlns:a16="http://schemas.microsoft.com/office/drawing/2014/main" id="{AAC3026A-DB17-5B35-623C-5E86416AF76E}"/>
              </a:ext>
            </a:extLst>
          </p:cNvPr>
          <p:cNvSpPr txBox="1"/>
          <p:nvPr/>
        </p:nvSpPr>
        <p:spPr>
          <a:xfrm>
            <a:off x="638173" y="1431974"/>
            <a:ext cx="10725152" cy="646331"/>
          </a:xfrm>
          <a:prstGeom prst="rect">
            <a:avLst/>
          </a:prstGeom>
          <a:noFill/>
        </p:spPr>
        <p:txBody>
          <a:bodyPr wrap="square" rtlCol="0">
            <a:spAutoFit/>
          </a:bodyPr>
          <a:lstStyle/>
          <a:p>
            <a:r>
              <a:rPr lang="en-US" b="1" dirty="0"/>
              <a:t>Control Transformer: Robot Navigation in Unknown </a:t>
            </a:r>
            <a:r>
              <a:rPr lang="en-US" b="1" dirty="0" err="1"/>
              <a:t>Environmentsthrough</a:t>
            </a:r>
            <a:r>
              <a:rPr lang="en-US" b="1" dirty="0"/>
              <a:t> PRM-Guided Return-Conditioned Sequence Modeling</a:t>
            </a:r>
            <a:endParaRPr lang="en-CH" b="1" dirty="0"/>
          </a:p>
        </p:txBody>
      </p:sp>
      <p:sp>
        <p:nvSpPr>
          <p:cNvPr id="3" name="文本框 2">
            <a:extLst>
              <a:ext uri="{FF2B5EF4-FFF2-40B4-BE49-F238E27FC236}">
                <a16:creationId xmlns:a16="http://schemas.microsoft.com/office/drawing/2014/main" id="{858AB555-4EB2-D8B0-3162-01750FE9702F}"/>
              </a:ext>
            </a:extLst>
          </p:cNvPr>
          <p:cNvSpPr txBox="1"/>
          <p:nvPr/>
        </p:nvSpPr>
        <p:spPr>
          <a:xfrm>
            <a:off x="561973" y="908754"/>
            <a:ext cx="4772027" cy="523220"/>
          </a:xfrm>
          <a:prstGeom prst="rect">
            <a:avLst/>
          </a:prstGeom>
          <a:noFill/>
        </p:spPr>
        <p:txBody>
          <a:bodyPr wrap="square" rtlCol="0">
            <a:spAutoFit/>
          </a:bodyPr>
          <a:lstStyle/>
          <a:p>
            <a:r>
              <a:rPr lang="en-US" sz="2800" dirty="0"/>
              <a:t>Position </a:t>
            </a:r>
            <a:r>
              <a:rPr lang="en-US" sz="2800" dirty="0" err="1"/>
              <a:t>Esitmation</a:t>
            </a:r>
            <a:endParaRPr lang="en-CH" sz="2800" dirty="0"/>
          </a:p>
        </p:txBody>
      </p:sp>
      <p:pic>
        <p:nvPicPr>
          <p:cNvPr id="8" name="图片 7">
            <a:extLst>
              <a:ext uri="{FF2B5EF4-FFF2-40B4-BE49-F238E27FC236}">
                <a16:creationId xmlns:a16="http://schemas.microsoft.com/office/drawing/2014/main" id="{FCE62BC8-AF02-2A75-ED2C-A4E17FE14AE3}"/>
              </a:ext>
            </a:extLst>
          </p:cNvPr>
          <p:cNvPicPr>
            <a:picLocks noChangeAspect="1"/>
          </p:cNvPicPr>
          <p:nvPr/>
        </p:nvPicPr>
        <p:blipFill>
          <a:blip r:embed="rId2"/>
          <a:stretch>
            <a:fillRect/>
          </a:stretch>
        </p:blipFill>
        <p:spPr>
          <a:xfrm>
            <a:off x="410126" y="2278696"/>
            <a:ext cx="5047700" cy="1608199"/>
          </a:xfrm>
          <a:prstGeom prst="rect">
            <a:avLst/>
          </a:prstGeom>
        </p:spPr>
      </p:pic>
      <p:pic>
        <p:nvPicPr>
          <p:cNvPr id="6" name="图片 5">
            <a:extLst>
              <a:ext uri="{FF2B5EF4-FFF2-40B4-BE49-F238E27FC236}">
                <a16:creationId xmlns:a16="http://schemas.microsoft.com/office/drawing/2014/main" id="{DEE5302A-4A03-8061-B5D4-ADCEA23EB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243" y="3462177"/>
            <a:ext cx="7620831" cy="3263051"/>
          </a:xfrm>
          <a:prstGeom prst="rect">
            <a:avLst/>
          </a:prstGeom>
        </p:spPr>
      </p:pic>
      <p:sp>
        <p:nvSpPr>
          <p:cNvPr id="5" name="文本框 4">
            <a:extLst>
              <a:ext uri="{FF2B5EF4-FFF2-40B4-BE49-F238E27FC236}">
                <a16:creationId xmlns:a16="http://schemas.microsoft.com/office/drawing/2014/main" id="{639833A5-6800-4BF9-E5AB-411E3450128E}"/>
              </a:ext>
            </a:extLst>
          </p:cNvPr>
          <p:cNvSpPr txBox="1"/>
          <p:nvPr/>
        </p:nvSpPr>
        <p:spPr>
          <a:xfrm>
            <a:off x="6581775" y="2162175"/>
            <a:ext cx="4914900" cy="954107"/>
          </a:xfrm>
          <a:prstGeom prst="rect">
            <a:avLst/>
          </a:prstGeom>
          <a:noFill/>
        </p:spPr>
        <p:txBody>
          <a:bodyPr wrap="square" rtlCol="0">
            <a:spAutoFit/>
          </a:bodyPr>
          <a:lstStyle/>
          <a:p>
            <a:r>
              <a:rPr lang="en-US" sz="1400" dirty="0"/>
              <a:t>Advantage : </a:t>
            </a:r>
          </a:p>
          <a:p>
            <a:r>
              <a:rPr lang="en-US" sz="1400" dirty="0"/>
              <a:t>- effect in complex  environment (for policy)</a:t>
            </a:r>
          </a:p>
          <a:p>
            <a:r>
              <a:rPr lang="en-US" sz="1400" dirty="0"/>
              <a:t>Limitation : </a:t>
            </a:r>
          </a:p>
          <a:p>
            <a:r>
              <a:rPr lang="en-US" sz="1400" dirty="0"/>
              <a:t>- assume encoders are correct, and use that to compute the error</a:t>
            </a:r>
            <a:endParaRPr lang="en-CH" sz="1400" dirty="0"/>
          </a:p>
        </p:txBody>
      </p:sp>
    </p:spTree>
    <p:extLst>
      <p:ext uri="{BB962C8B-B14F-4D97-AF65-F5344CB8AC3E}">
        <p14:creationId xmlns:p14="http://schemas.microsoft.com/office/powerpoint/2010/main" val="914293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Encoders</a:t>
            </a:r>
          </a:p>
        </p:txBody>
      </p:sp>
      <p:sp>
        <p:nvSpPr>
          <p:cNvPr id="2" name="文本框 1">
            <a:extLst>
              <a:ext uri="{FF2B5EF4-FFF2-40B4-BE49-F238E27FC236}">
                <a16:creationId xmlns:a16="http://schemas.microsoft.com/office/drawing/2014/main" id="{AAC3026A-DB17-5B35-623C-5E86416AF76E}"/>
              </a:ext>
            </a:extLst>
          </p:cNvPr>
          <p:cNvSpPr txBox="1"/>
          <p:nvPr/>
        </p:nvSpPr>
        <p:spPr>
          <a:xfrm>
            <a:off x="638173" y="1431974"/>
            <a:ext cx="10725152" cy="369332"/>
          </a:xfrm>
          <a:prstGeom prst="rect">
            <a:avLst/>
          </a:prstGeom>
          <a:noFill/>
        </p:spPr>
        <p:txBody>
          <a:bodyPr wrap="square" rtlCol="0">
            <a:spAutoFit/>
          </a:bodyPr>
          <a:lstStyle/>
          <a:p>
            <a:r>
              <a:rPr lang="en-US" b="1" dirty="0" err="1"/>
              <a:t>NeuronsGym</a:t>
            </a:r>
            <a:r>
              <a:rPr lang="en-US" b="1" dirty="0"/>
              <a:t>: A Hybrid Framework and Benchmark for Robot Tasks with Sim2Real Policy Learning</a:t>
            </a:r>
            <a:endParaRPr lang="en-CH" b="1" dirty="0"/>
          </a:p>
        </p:txBody>
      </p:sp>
      <p:sp>
        <p:nvSpPr>
          <p:cNvPr id="3" name="文本框 2">
            <a:extLst>
              <a:ext uri="{FF2B5EF4-FFF2-40B4-BE49-F238E27FC236}">
                <a16:creationId xmlns:a16="http://schemas.microsoft.com/office/drawing/2014/main" id="{858AB555-4EB2-D8B0-3162-01750FE9702F}"/>
              </a:ext>
            </a:extLst>
          </p:cNvPr>
          <p:cNvSpPr txBox="1"/>
          <p:nvPr/>
        </p:nvSpPr>
        <p:spPr>
          <a:xfrm>
            <a:off x="561973" y="908754"/>
            <a:ext cx="4772027" cy="523220"/>
          </a:xfrm>
          <a:prstGeom prst="rect">
            <a:avLst/>
          </a:prstGeom>
          <a:noFill/>
        </p:spPr>
        <p:txBody>
          <a:bodyPr wrap="square" rtlCol="0">
            <a:spAutoFit/>
          </a:bodyPr>
          <a:lstStyle/>
          <a:p>
            <a:r>
              <a:rPr lang="en-US" sz="2800" dirty="0"/>
              <a:t>Uncertainty Estimation</a:t>
            </a:r>
            <a:endParaRPr lang="en-CH" sz="2800" dirty="0"/>
          </a:p>
        </p:txBody>
      </p:sp>
      <p:pic>
        <p:nvPicPr>
          <p:cNvPr id="7" name="图片 6">
            <a:extLst>
              <a:ext uri="{FF2B5EF4-FFF2-40B4-BE49-F238E27FC236}">
                <a16:creationId xmlns:a16="http://schemas.microsoft.com/office/drawing/2014/main" id="{AA3075CD-7C40-3576-0826-EBA3F8443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473" y="2449730"/>
            <a:ext cx="8915401" cy="4264498"/>
          </a:xfrm>
          <a:prstGeom prst="rect">
            <a:avLst/>
          </a:prstGeom>
        </p:spPr>
      </p:pic>
      <p:pic>
        <p:nvPicPr>
          <p:cNvPr id="10" name="图片 9">
            <a:extLst>
              <a:ext uri="{FF2B5EF4-FFF2-40B4-BE49-F238E27FC236}">
                <a16:creationId xmlns:a16="http://schemas.microsoft.com/office/drawing/2014/main" id="{308A7154-F172-7C02-462E-495ECBDA4C9C}"/>
              </a:ext>
            </a:extLst>
          </p:cNvPr>
          <p:cNvPicPr>
            <a:picLocks noChangeAspect="1"/>
          </p:cNvPicPr>
          <p:nvPr/>
        </p:nvPicPr>
        <p:blipFill>
          <a:blip r:embed="rId3"/>
          <a:stretch>
            <a:fillRect/>
          </a:stretch>
        </p:blipFill>
        <p:spPr>
          <a:xfrm>
            <a:off x="238126" y="1976707"/>
            <a:ext cx="4649034" cy="615422"/>
          </a:xfrm>
          <a:prstGeom prst="rect">
            <a:avLst/>
          </a:prstGeom>
        </p:spPr>
      </p:pic>
      <p:sp>
        <p:nvSpPr>
          <p:cNvPr id="5" name="文本框 4">
            <a:extLst>
              <a:ext uri="{FF2B5EF4-FFF2-40B4-BE49-F238E27FC236}">
                <a16:creationId xmlns:a16="http://schemas.microsoft.com/office/drawing/2014/main" id="{542D416F-B2CF-868A-D419-BE2B0B2CAA2C}"/>
              </a:ext>
            </a:extLst>
          </p:cNvPr>
          <p:cNvSpPr txBox="1"/>
          <p:nvPr/>
        </p:nvSpPr>
        <p:spPr>
          <a:xfrm>
            <a:off x="723900" y="3105150"/>
            <a:ext cx="1628775" cy="646331"/>
          </a:xfrm>
          <a:prstGeom prst="rect">
            <a:avLst/>
          </a:prstGeom>
          <a:noFill/>
        </p:spPr>
        <p:txBody>
          <a:bodyPr wrap="square" rtlCol="0">
            <a:spAutoFit/>
          </a:bodyPr>
          <a:lstStyle/>
          <a:p>
            <a:r>
              <a:rPr lang="en-US" dirty="0"/>
              <a:t>A simulator framework</a:t>
            </a:r>
            <a:endParaRPr lang="en-CH" dirty="0"/>
          </a:p>
        </p:txBody>
      </p:sp>
    </p:spTree>
    <p:extLst>
      <p:ext uri="{BB962C8B-B14F-4D97-AF65-F5344CB8AC3E}">
        <p14:creationId xmlns:p14="http://schemas.microsoft.com/office/powerpoint/2010/main" val="1603914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Encoders</a:t>
            </a:r>
          </a:p>
        </p:txBody>
      </p:sp>
      <p:sp>
        <p:nvSpPr>
          <p:cNvPr id="2" name="文本框 1">
            <a:extLst>
              <a:ext uri="{FF2B5EF4-FFF2-40B4-BE49-F238E27FC236}">
                <a16:creationId xmlns:a16="http://schemas.microsoft.com/office/drawing/2014/main" id="{AAC3026A-DB17-5B35-623C-5E86416AF76E}"/>
              </a:ext>
            </a:extLst>
          </p:cNvPr>
          <p:cNvSpPr txBox="1"/>
          <p:nvPr/>
        </p:nvSpPr>
        <p:spPr>
          <a:xfrm>
            <a:off x="638173" y="1431974"/>
            <a:ext cx="10725152" cy="369332"/>
          </a:xfrm>
          <a:prstGeom prst="rect">
            <a:avLst/>
          </a:prstGeom>
          <a:noFill/>
        </p:spPr>
        <p:txBody>
          <a:bodyPr wrap="square" rtlCol="0">
            <a:spAutoFit/>
          </a:bodyPr>
          <a:lstStyle/>
          <a:p>
            <a:r>
              <a:rPr lang="en-US" b="1" dirty="0"/>
              <a:t>LiDAR SLAM with a Wheel Encoder in a Featureless Tunnel Environment</a:t>
            </a:r>
            <a:endParaRPr lang="en-CH" b="1" dirty="0"/>
          </a:p>
        </p:txBody>
      </p:sp>
      <p:sp>
        <p:nvSpPr>
          <p:cNvPr id="3" name="文本框 2">
            <a:extLst>
              <a:ext uri="{FF2B5EF4-FFF2-40B4-BE49-F238E27FC236}">
                <a16:creationId xmlns:a16="http://schemas.microsoft.com/office/drawing/2014/main" id="{858AB555-4EB2-D8B0-3162-01750FE9702F}"/>
              </a:ext>
            </a:extLst>
          </p:cNvPr>
          <p:cNvSpPr txBox="1"/>
          <p:nvPr/>
        </p:nvSpPr>
        <p:spPr>
          <a:xfrm>
            <a:off x="561973" y="908754"/>
            <a:ext cx="4772027" cy="523220"/>
          </a:xfrm>
          <a:prstGeom prst="rect">
            <a:avLst/>
          </a:prstGeom>
          <a:noFill/>
        </p:spPr>
        <p:txBody>
          <a:bodyPr wrap="square" rtlCol="0">
            <a:spAutoFit/>
          </a:bodyPr>
          <a:lstStyle/>
          <a:p>
            <a:r>
              <a:rPr lang="en-US" sz="2800" dirty="0"/>
              <a:t>Sensor Fusion</a:t>
            </a:r>
            <a:endParaRPr lang="en-CH" sz="2800" dirty="0"/>
          </a:p>
        </p:txBody>
      </p:sp>
      <p:pic>
        <p:nvPicPr>
          <p:cNvPr id="6" name="图片 5">
            <a:extLst>
              <a:ext uri="{FF2B5EF4-FFF2-40B4-BE49-F238E27FC236}">
                <a16:creationId xmlns:a16="http://schemas.microsoft.com/office/drawing/2014/main" id="{731A7264-6DA3-F9E4-0A33-0EF09798E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350" y="2007353"/>
            <a:ext cx="8248650" cy="4609627"/>
          </a:xfrm>
          <a:prstGeom prst="rect">
            <a:avLst/>
          </a:prstGeom>
        </p:spPr>
      </p:pic>
      <p:sp>
        <p:nvSpPr>
          <p:cNvPr id="8" name="文本框 7">
            <a:extLst>
              <a:ext uri="{FF2B5EF4-FFF2-40B4-BE49-F238E27FC236}">
                <a16:creationId xmlns:a16="http://schemas.microsoft.com/office/drawing/2014/main" id="{788AFBE4-9BAC-8C59-0C0C-17DE2D89A409}"/>
              </a:ext>
            </a:extLst>
          </p:cNvPr>
          <p:cNvSpPr txBox="1"/>
          <p:nvPr/>
        </p:nvSpPr>
        <p:spPr>
          <a:xfrm>
            <a:off x="371475" y="2562225"/>
            <a:ext cx="3152775" cy="923330"/>
          </a:xfrm>
          <a:prstGeom prst="rect">
            <a:avLst/>
          </a:prstGeom>
          <a:noFill/>
        </p:spPr>
        <p:txBody>
          <a:bodyPr wrap="square" rtlCol="0">
            <a:spAutoFit/>
          </a:bodyPr>
          <a:lstStyle/>
          <a:p>
            <a:r>
              <a:rPr lang="en-US" dirty="0"/>
              <a:t>use wheel encoder to correct the LiDAR data, but not related to simulation</a:t>
            </a:r>
            <a:endParaRPr lang="en-CH" dirty="0"/>
          </a:p>
        </p:txBody>
      </p:sp>
      <p:sp>
        <p:nvSpPr>
          <p:cNvPr id="5" name="文本框 4">
            <a:extLst>
              <a:ext uri="{FF2B5EF4-FFF2-40B4-BE49-F238E27FC236}">
                <a16:creationId xmlns:a16="http://schemas.microsoft.com/office/drawing/2014/main" id="{F439008A-F0DA-4645-6807-0313A6C423C5}"/>
              </a:ext>
            </a:extLst>
          </p:cNvPr>
          <p:cNvSpPr txBox="1"/>
          <p:nvPr/>
        </p:nvSpPr>
        <p:spPr>
          <a:xfrm>
            <a:off x="371475" y="4615806"/>
            <a:ext cx="3390900" cy="1384995"/>
          </a:xfrm>
          <a:prstGeom prst="rect">
            <a:avLst/>
          </a:prstGeom>
          <a:noFill/>
        </p:spPr>
        <p:txBody>
          <a:bodyPr wrap="square" rtlCol="0">
            <a:spAutoFit/>
          </a:bodyPr>
          <a:lstStyle/>
          <a:p>
            <a:r>
              <a:rPr lang="en-US" sz="1400" dirty="0"/>
              <a:t>Advantage :</a:t>
            </a:r>
          </a:p>
          <a:p>
            <a:r>
              <a:rPr lang="en-US" sz="1400" dirty="0"/>
              <a:t>- combine IMU, Encoders, LiDAR using extended Kalman Filter</a:t>
            </a:r>
          </a:p>
          <a:p>
            <a:r>
              <a:rPr lang="en-US" sz="1400" dirty="0"/>
              <a:t>Limitation : </a:t>
            </a:r>
          </a:p>
          <a:p>
            <a:r>
              <a:rPr lang="en-US" sz="1400" dirty="0"/>
              <a:t>- the algorithm is only validated in flat and inclined </a:t>
            </a:r>
            <a:r>
              <a:rPr lang="en-US" sz="1400" dirty="0" err="1"/>
              <a:t>terrian</a:t>
            </a:r>
            <a:endParaRPr lang="en-CH" sz="1400" dirty="0"/>
          </a:p>
        </p:txBody>
      </p:sp>
    </p:spTree>
    <p:extLst>
      <p:ext uri="{BB962C8B-B14F-4D97-AF65-F5344CB8AC3E}">
        <p14:creationId xmlns:p14="http://schemas.microsoft.com/office/powerpoint/2010/main" val="20646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RGB</a:t>
            </a:r>
            <a:endParaRPr lang="en-CH" sz="3200" dirty="0"/>
          </a:p>
        </p:txBody>
      </p:sp>
      <p:sp>
        <p:nvSpPr>
          <p:cNvPr id="9" name="文本框 8">
            <a:extLst>
              <a:ext uri="{FF2B5EF4-FFF2-40B4-BE49-F238E27FC236}">
                <a16:creationId xmlns:a16="http://schemas.microsoft.com/office/drawing/2014/main" id="{E7EE759F-EE4E-ECFC-173B-47384B6B96E2}"/>
              </a:ext>
            </a:extLst>
          </p:cNvPr>
          <p:cNvSpPr txBox="1"/>
          <p:nvPr/>
        </p:nvSpPr>
        <p:spPr>
          <a:xfrm>
            <a:off x="561974" y="2200275"/>
            <a:ext cx="4919708" cy="369332"/>
          </a:xfrm>
          <a:prstGeom prst="rect">
            <a:avLst/>
          </a:prstGeom>
          <a:noFill/>
        </p:spPr>
        <p:txBody>
          <a:bodyPr wrap="square" rtlCol="0">
            <a:spAutoFit/>
          </a:bodyPr>
          <a:lstStyle/>
          <a:p>
            <a:r>
              <a:rPr lang="en-US" b="1" dirty="0"/>
              <a:t>UniSim: A Neural Closed-Loop Sensor Simulator</a:t>
            </a:r>
            <a:endParaRPr lang="en-CH" b="1" dirty="0"/>
          </a:p>
        </p:txBody>
      </p:sp>
      <p:sp>
        <p:nvSpPr>
          <p:cNvPr id="2" name="文本框 1">
            <a:extLst>
              <a:ext uri="{FF2B5EF4-FFF2-40B4-BE49-F238E27FC236}">
                <a16:creationId xmlns:a16="http://schemas.microsoft.com/office/drawing/2014/main" id="{71123D60-8DEF-02DF-BDBA-CD5D4DF3A4CE}"/>
              </a:ext>
            </a:extLst>
          </p:cNvPr>
          <p:cNvSpPr txBox="1"/>
          <p:nvPr/>
        </p:nvSpPr>
        <p:spPr>
          <a:xfrm>
            <a:off x="561973" y="908754"/>
            <a:ext cx="3600451" cy="523220"/>
          </a:xfrm>
          <a:prstGeom prst="rect">
            <a:avLst/>
          </a:prstGeom>
          <a:noFill/>
        </p:spPr>
        <p:txBody>
          <a:bodyPr wrap="square" rtlCol="0">
            <a:spAutoFit/>
          </a:bodyPr>
          <a:lstStyle/>
          <a:p>
            <a:r>
              <a:rPr lang="en-US" sz="2800" dirty="0"/>
              <a:t>Neural Field</a:t>
            </a:r>
            <a:endParaRPr lang="en-CH" sz="2800" dirty="0"/>
          </a:p>
        </p:txBody>
      </p:sp>
      <p:pic>
        <p:nvPicPr>
          <p:cNvPr id="5" name="图片 4">
            <a:extLst>
              <a:ext uri="{FF2B5EF4-FFF2-40B4-BE49-F238E27FC236}">
                <a16:creationId xmlns:a16="http://schemas.microsoft.com/office/drawing/2014/main" id="{8E9FC33E-C5C6-21E3-B211-9858ED623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44" y="542925"/>
            <a:ext cx="6077073" cy="5772150"/>
          </a:xfrm>
          <a:prstGeom prst="rect">
            <a:avLst/>
          </a:prstGeom>
        </p:spPr>
      </p:pic>
      <p:sp>
        <p:nvSpPr>
          <p:cNvPr id="7" name="文本框 6">
            <a:extLst>
              <a:ext uri="{FF2B5EF4-FFF2-40B4-BE49-F238E27FC236}">
                <a16:creationId xmlns:a16="http://schemas.microsoft.com/office/drawing/2014/main" id="{11DA39D8-C4CE-DDD1-037F-B3EAAAE6220C}"/>
              </a:ext>
            </a:extLst>
          </p:cNvPr>
          <p:cNvSpPr txBox="1"/>
          <p:nvPr/>
        </p:nvSpPr>
        <p:spPr>
          <a:xfrm>
            <a:off x="561973" y="2658079"/>
            <a:ext cx="3819525" cy="369332"/>
          </a:xfrm>
          <a:prstGeom prst="rect">
            <a:avLst/>
          </a:prstGeom>
          <a:noFill/>
        </p:spPr>
        <p:txBody>
          <a:bodyPr wrap="square" rtlCol="0">
            <a:spAutoFit/>
          </a:bodyPr>
          <a:lstStyle/>
          <a:p>
            <a:r>
              <a:rPr lang="en-US" dirty="0"/>
              <a:t>Sensor : Camera &amp; LiDAR</a:t>
            </a:r>
            <a:endParaRPr lang="en-CH" dirty="0"/>
          </a:p>
        </p:txBody>
      </p:sp>
      <p:pic>
        <p:nvPicPr>
          <p:cNvPr id="11" name="图片 10">
            <a:extLst>
              <a:ext uri="{FF2B5EF4-FFF2-40B4-BE49-F238E27FC236}">
                <a16:creationId xmlns:a16="http://schemas.microsoft.com/office/drawing/2014/main" id="{92DB947D-EF8D-5739-F8FC-317E8E283D7D}"/>
              </a:ext>
            </a:extLst>
          </p:cNvPr>
          <p:cNvPicPr>
            <a:picLocks noChangeAspect="1"/>
          </p:cNvPicPr>
          <p:nvPr/>
        </p:nvPicPr>
        <p:blipFill>
          <a:blip r:embed="rId3"/>
          <a:stretch>
            <a:fillRect/>
          </a:stretch>
        </p:blipFill>
        <p:spPr>
          <a:xfrm>
            <a:off x="-166691" y="3897211"/>
            <a:ext cx="6034715" cy="712610"/>
          </a:xfrm>
          <a:prstGeom prst="rect">
            <a:avLst/>
          </a:prstGeom>
        </p:spPr>
      </p:pic>
      <p:sp>
        <p:nvSpPr>
          <p:cNvPr id="3" name="文本框 2">
            <a:extLst>
              <a:ext uri="{FF2B5EF4-FFF2-40B4-BE49-F238E27FC236}">
                <a16:creationId xmlns:a16="http://schemas.microsoft.com/office/drawing/2014/main" id="{BD8B2222-EB91-1E24-0BDE-1706A7EF2DDC}"/>
              </a:ext>
            </a:extLst>
          </p:cNvPr>
          <p:cNvSpPr txBox="1"/>
          <p:nvPr/>
        </p:nvSpPr>
        <p:spPr>
          <a:xfrm>
            <a:off x="585809" y="4594337"/>
            <a:ext cx="8629650" cy="1815882"/>
          </a:xfrm>
          <a:prstGeom prst="rect">
            <a:avLst/>
          </a:prstGeom>
          <a:noFill/>
        </p:spPr>
        <p:txBody>
          <a:bodyPr wrap="square" rtlCol="0">
            <a:spAutoFit/>
          </a:bodyPr>
          <a:lstStyle/>
          <a:p>
            <a:r>
              <a:rPr lang="en-US" sz="1600" dirty="0"/>
              <a:t>Limitation: </a:t>
            </a:r>
          </a:p>
          <a:p>
            <a:r>
              <a:rPr lang="en-US" sz="1600" dirty="0"/>
              <a:t>1. requires LiDAR</a:t>
            </a:r>
          </a:p>
          <a:p>
            <a:r>
              <a:rPr lang="en-US" sz="1600" dirty="0"/>
              <a:t>2. complex pipeline</a:t>
            </a:r>
          </a:p>
          <a:p>
            <a:r>
              <a:rPr lang="en-US" sz="1600" dirty="0"/>
              <a:t>Advantage:</a:t>
            </a:r>
          </a:p>
          <a:p>
            <a:r>
              <a:rPr lang="en-US" sz="1600" dirty="0"/>
              <a:t>1. using voxel rendering to leverage the computational cost</a:t>
            </a:r>
          </a:p>
          <a:p>
            <a:r>
              <a:rPr lang="en-US" sz="1600" dirty="0"/>
              <a:t>2. produce higher-fidelity LiDAR simulation with less noise </a:t>
            </a:r>
          </a:p>
          <a:p>
            <a:r>
              <a:rPr lang="en-US" sz="1600" dirty="0"/>
              <a:t>3. closed loop simulation</a:t>
            </a:r>
            <a:endParaRPr lang="en-CH" sz="1600" dirty="0"/>
          </a:p>
        </p:txBody>
      </p:sp>
    </p:spTree>
    <p:extLst>
      <p:ext uri="{BB962C8B-B14F-4D97-AF65-F5344CB8AC3E}">
        <p14:creationId xmlns:p14="http://schemas.microsoft.com/office/powerpoint/2010/main" val="128362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Next Week</a:t>
            </a:r>
          </a:p>
        </p:txBody>
      </p:sp>
      <p:sp>
        <p:nvSpPr>
          <p:cNvPr id="5" name="文本框 4">
            <a:extLst>
              <a:ext uri="{FF2B5EF4-FFF2-40B4-BE49-F238E27FC236}">
                <a16:creationId xmlns:a16="http://schemas.microsoft.com/office/drawing/2014/main" id="{CF5D294E-DED5-AA85-76EB-5C00F67F9029}"/>
              </a:ext>
            </a:extLst>
          </p:cNvPr>
          <p:cNvSpPr txBox="1"/>
          <p:nvPr/>
        </p:nvSpPr>
        <p:spPr>
          <a:xfrm>
            <a:off x="3200400" y="2748371"/>
            <a:ext cx="8553450" cy="1122743"/>
          </a:xfrm>
          <a:prstGeom prst="rect">
            <a:avLst/>
          </a:prstGeom>
          <a:noFill/>
        </p:spPr>
        <p:txBody>
          <a:bodyPr wrap="square" rtlCol="0">
            <a:spAutoFit/>
          </a:bodyPr>
          <a:lstStyle/>
          <a:p>
            <a:pPr marL="342900" indent="-342900">
              <a:lnSpc>
                <a:spcPct val="200000"/>
              </a:lnSpc>
              <a:buAutoNum type="arabicPeriod"/>
            </a:pPr>
            <a:r>
              <a:rPr lang="en-US" dirty="0"/>
              <a:t>Add papers/ delete articles according to today’s  </a:t>
            </a:r>
            <a:r>
              <a:rPr lang="en-US" dirty="0" err="1"/>
              <a:t>assesments</a:t>
            </a:r>
            <a:endParaRPr lang="en-US" dirty="0"/>
          </a:p>
          <a:p>
            <a:pPr marL="342900" indent="-342900">
              <a:lnSpc>
                <a:spcPct val="200000"/>
              </a:lnSpc>
              <a:buAutoNum type="arabicPeriod"/>
            </a:pPr>
            <a:r>
              <a:rPr lang="en-US" dirty="0"/>
              <a:t>Write report  draft and send it by  email by  the end of 5</a:t>
            </a:r>
            <a:r>
              <a:rPr lang="en-US" baseline="30000" dirty="0"/>
              <a:t>th</a:t>
            </a:r>
            <a:r>
              <a:rPr lang="en-US" dirty="0"/>
              <a:t> Dec</a:t>
            </a:r>
            <a:endParaRPr lang="en-CH" dirty="0"/>
          </a:p>
        </p:txBody>
      </p:sp>
    </p:spTree>
    <p:extLst>
      <p:ext uri="{BB962C8B-B14F-4D97-AF65-F5344CB8AC3E}">
        <p14:creationId xmlns:p14="http://schemas.microsoft.com/office/powerpoint/2010/main" val="920238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RGB</a:t>
            </a:r>
            <a:endParaRPr lang="en-CH" sz="3200" dirty="0"/>
          </a:p>
        </p:txBody>
      </p:sp>
      <p:sp>
        <p:nvSpPr>
          <p:cNvPr id="9" name="文本框 8">
            <a:extLst>
              <a:ext uri="{FF2B5EF4-FFF2-40B4-BE49-F238E27FC236}">
                <a16:creationId xmlns:a16="http://schemas.microsoft.com/office/drawing/2014/main" id="{E7EE759F-EE4E-ECFC-173B-47384B6B96E2}"/>
              </a:ext>
            </a:extLst>
          </p:cNvPr>
          <p:cNvSpPr txBox="1"/>
          <p:nvPr/>
        </p:nvSpPr>
        <p:spPr>
          <a:xfrm>
            <a:off x="676273" y="1497317"/>
            <a:ext cx="10115551" cy="369332"/>
          </a:xfrm>
          <a:prstGeom prst="rect">
            <a:avLst/>
          </a:prstGeom>
          <a:noFill/>
        </p:spPr>
        <p:txBody>
          <a:bodyPr wrap="square" rtlCol="0">
            <a:spAutoFit/>
          </a:bodyPr>
          <a:lstStyle/>
          <a:p>
            <a:r>
              <a:rPr lang="en-US" b="1" dirty="0" err="1"/>
              <a:t>SurfelGAN</a:t>
            </a:r>
            <a:r>
              <a:rPr lang="en-US" b="1" dirty="0"/>
              <a:t>: Synthesizing Realistic Sensor Data for Autonomous Driving</a:t>
            </a:r>
            <a:endParaRPr lang="en-CH" b="1" dirty="0"/>
          </a:p>
        </p:txBody>
      </p:sp>
      <p:sp>
        <p:nvSpPr>
          <p:cNvPr id="2" name="文本框 1">
            <a:extLst>
              <a:ext uri="{FF2B5EF4-FFF2-40B4-BE49-F238E27FC236}">
                <a16:creationId xmlns:a16="http://schemas.microsoft.com/office/drawing/2014/main" id="{71123D60-8DEF-02DF-BDBA-CD5D4DF3A4CE}"/>
              </a:ext>
            </a:extLst>
          </p:cNvPr>
          <p:cNvSpPr txBox="1"/>
          <p:nvPr/>
        </p:nvSpPr>
        <p:spPr>
          <a:xfrm>
            <a:off x="561973" y="908754"/>
            <a:ext cx="3600451" cy="523220"/>
          </a:xfrm>
          <a:prstGeom prst="rect">
            <a:avLst/>
          </a:prstGeom>
          <a:noFill/>
        </p:spPr>
        <p:txBody>
          <a:bodyPr wrap="square" rtlCol="0">
            <a:spAutoFit/>
          </a:bodyPr>
          <a:lstStyle/>
          <a:p>
            <a:r>
              <a:rPr lang="en-US" sz="2800" dirty="0"/>
              <a:t>Synthetic Dataset</a:t>
            </a:r>
            <a:endParaRPr lang="en-CH" sz="2800" dirty="0"/>
          </a:p>
        </p:txBody>
      </p:sp>
      <p:sp>
        <p:nvSpPr>
          <p:cNvPr id="7" name="文本框 6">
            <a:extLst>
              <a:ext uri="{FF2B5EF4-FFF2-40B4-BE49-F238E27FC236}">
                <a16:creationId xmlns:a16="http://schemas.microsoft.com/office/drawing/2014/main" id="{11DA39D8-C4CE-DDD1-037F-B3EAAAE6220C}"/>
              </a:ext>
            </a:extLst>
          </p:cNvPr>
          <p:cNvSpPr txBox="1"/>
          <p:nvPr/>
        </p:nvSpPr>
        <p:spPr>
          <a:xfrm>
            <a:off x="83553" y="3173401"/>
            <a:ext cx="6648452" cy="2031325"/>
          </a:xfrm>
          <a:prstGeom prst="rect">
            <a:avLst/>
          </a:prstGeom>
          <a:noFill/>
        </p:spPr>
        <p:txBody>
          <a:bodyPr wrap="square" rtlCol="0">
            <a:spAutoFit/>
          </a:bodyPr>
          <a:lstStyle/>
          <a:p>
            <a:r>
              <a:rPr lang="en-US" dirty="0"/>
              <a:t>Sensor: Camera &amp; LiDAR</a:t>
            </a:r>
          </a:p>
          <a:p>
            <a:endParaRPr lang="en-US" dirty="0"/>
          </a:p>
          <a:p>
            <a:r>
              <a:rPr lang="en-US" dirty="0"/>
              <a:t>Purpose : </a:t>
            </a:r>
            <a:r>
              <a:rPr lang="en-US" altLang="zh-CN" dirty="0"/>
              <a:t>Generate </a:t>
            </a:r>
          </a:p>
          <a:p>
            <a:r>
              <a:rPr lang="en-US" altLang="zh-CN" dirty="0"/>
              <a:t>realistically looking </a:t>
            </a:r>
          </a:p>
          <a:p>
            <a:r>
              <a:rPr lang="en-US" altLang="zh-CN" dirty="0"/>
              <a:t>camera images (</a:t>
            </a:r>
            <a:r>
              <a:rPr lang="en-US" altLang="zh-CN" b="1" dirty="0"/>
              <a:t>Texture</a:t>
            </a:r>
            <a:r>
              <a:rPr lang="en-US" altLang="zh-CN" dirty="0"/>
              <a:t>)</a:t>
            </a:r>
          </a:p>
          <a:p>
            <a:endParaRPr lang="en-US" dirty="0"/>
          </a:p>
          <a:p>
            <a:r>
              <a:rPr lang="en-US" dirty="0"/>
              <a:t>Method : </a:t>
            </a:r>
            <a:endParaRPr lang="en-CH" dirty="0"/>
          </a:p>
        </p:txBody>
      </p:sp>
      <p:pic>
        <p:nvPicPr>
          <p:cNvPr id="10" name="图片 9">
            <a:extLst>
              <a:ext uri="{FF2B5EF4-FFF2-40B4-BE49-F238E27FC236}">
                <a16:creationId xmlns:a16="http://schemas.microsoft.com/office/drawing/2014/main" id="{4C3FC61B-7AAF-B618-2A36-82090C95A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2007353"/>
            <a:ext cx="9067800" cy="4174177"/>
          </a:xfrm>
          <a:prstGeom prst="rect">
            <a:avLst/>
          </a:prstGeom>
        </p:spPr>
      </p:pic>
      <p:pic>
        <p:nvPicPr>
          <p:cNvPr id="13" name="图片 12">
            <a:extLst>
              <a:ext uri="{FF2B5EF4-FFF2-40B4-BE49-F238E27FC236}">
                <a16:creationId xmlns:a16="http://schemas.microsoft.com/office/drawing/2014/main" id="{8B609A1E-463C-FD7D-9278-4C53D0004D8D}"/>
              </a:ext>
            </a:extLst>
          </p:cNvPr>
          <p:cNvPicPr>
            <a:picLocks noChangeAspect="1"/>
          </p:cNvPicPr>
          <p:nvPr/>
        </p:nvPicPr>
        <p:blipFill>
          <a:blip r:embed="rId3"/>
          <a:stretch>
            <a:fillRect/>
          </a:stretch>
        </p:blipFill>
        <p:spPr>
          <a:xfrm>
            <a:off x="192504" y="5278267"/>
            <a:ext cx="3215275" cy="265815"/>
          </a:xfrm>
          <a:prstGeom prst="rect">
            <a:avLst/>
          </a:prstGeom>
        </p:spPr>
      </p:pic>
      <p:sp>
        <p:nvSpPr>
          <p:cNvPr id="3" name="文本框 2">
            <a:extLst>
              <a:ext uri="{FF2B5EF4-FFF2-40B4-BE49-F238E27FC236}">
                <a16:creationId xmlns:a16="http://schemas.microsoft.com/office/drawing/2014/main" id="{A3B15CF0-A73E-4286-667D-625F80B77201}"/>
              </a:ext>
            </a:extLst>
          </p:cNvPr>
          <p:cNvSpPr txBox="1"/>
          <p:nvPr/>
        </p:nvSpPr>
        <p:spPr>
          <a:xfrm>
            <a:off x="192504" y="6468177"/>
            <a:ext cx="5678905" cy="276999"/>
          </a:xfrm>
          <a:prstGeom prst="rect">
            <a:avLst/>
          </a:prstGeom>
          <a:noFill/>
        </p:spPr>
        <p:txBody>
          <a:bodyPr wrap="square" rtlCol="0">
            <a:spAutoFit/>
          </a:bodyPr>
          <a:lstStyle/>
          <a:p>
            <a:r>
              <a:rPr lang="en-US" sz="1200" dirty="0" err="1">
                <a:solidFill>
                  <a:schemeClr val="bg1">
                    <a:lumMod val="50000"/>
                  </a:schemeClr>
                </a:solidFill>
              </a:rPr>
              <a:t>Surfel</a:t>
            </a:r>
            <a:r>
              <a:rPr lang="en-US" sz="1200" dirty="0">
                <a:solidFill>
                  <a:schemeClr val="bg1">
                    <a:lumMod val="50000"/>
                  </a:schemeClr>
                </a:solidFill>
              </a:rPr>
              <a:t> :  A </a:t>
            </a:r>
            <a:r>
              <a:rPr lang="en-US" sz="1200" dirty="0" err="1">
                <a:solidFill>
                  <a:schemeClr val="bg1">
                    <a:lumMod val="50000"/>
                  </a:schemeClr>
                </a:solidFill>
              </a:rPr>
              <a:t>surfel</a:t>
            </a:r>
            <a:r>
              <a:rPr lang="en-US" sz="1200" dirty="0">
                <a:solidFill>
                  <a:schemeClr val="bg1">
                    <a:lumMod val="50000"/>
                  </a:schemeClr>
                </a:solidFill>
              </a:rPr>
              <a:t> is a small, oriented disk used to represent a portion of a 3D surface. </a:t>
            </a:r>
            <a:endParaRPr lang="en-CH" sz="1200" dirty="0">
              <a:solidFill>
                <a:schemeClr val="bg1">
                  <a:lumMod val="50000"/>
                </a:schemeClr>
              </a:solidFill>
            </a:endParaRPr>
          </a:p>
        </p:txBody>
      </p:sp>
      <p:sp>
        <p:nvSpPr>
          <p:cNvPr id="5" name="文本框 4">
            <a:extLst>
              <a:ext uri="{FF2B5EF4-FFF2-40B4-BE49-F238E27FC236}">
                <a16:creationId xmlns:a16="http://schemas.microsoft.com/office/drawing/2014/main" id="{8D734071-A4A0-759D-413B-C7418E3A4DAB}"/>
              </a:ext>
            </a:extLst>
          </p:cNvPr>
          <p:cNvSpPr txBox="1"/>
          <p:nvPr/>
        </p:nvSpPr>
        <p:spPr>
          <a:xfrm>
            <a:off x="5524498" y="0"/>
            <a:ext cx="10772777" cy="1600438"/>
          </a:xfrm>
          <a:prstGeom prst="rect">
            <a:avLst/>
          </a:prstGeom>
          <a:noFill/>
        </p:spPr>
        <p:txBody>
          <a:bodyPr wrap="square" rtlCol="0">
            <a:spAutoFit/>
          </a:bodyPr>
          <a:lstStyle/>
          <a:p>
            <a:r>
              <a:rPr lang="en-US" sz="1400" dirty="0"/>
              <a:t>Advantage : </a:t>
            </a:r>
          </a:p>
          <a:p>
            <a:r>
              <a:rPr lang="en-US" sz="1400" dirty="0"/>
              <a:t>1. the first to build purely data-driven camera simulation system for autonomous driving.</a:t>
            </a:r>
          </a:p>
          <a:p>
            <a:r>
              <a:rPr lang="en-US" sz="1400" dirty="0"/>
              <a:t>2. High realism</a:t>
            </a:r>
          </a:p>
          <a:p>
            <a:r>
              <a:rPr lang="en-US" sz="1400" dirty="0"/>
              <a:t>Limitation:</a:t>
            </a:r>
          </a:p>
          <a:p>
            <a:r>
              <a:rPr lang="en-US" sz="1400" dirty="0"/>
              <a:t>1. </a:t>
            </a:r>
            <a:r>
              <a:rPr lang="en-US" sz="1400" dirty="0" err="1"/>
              <a:t>SurfelGAN</a:t>
            </a:r>
            <a:r>
              <a:rPr lang="en-US" sz="1400" dirty="0"/>
              <a:t> unable to recover from broken geometry</a:t>
            </a:r>
          </a:p>
          <a:p>
            <a:r>
              <a:rPr lang="en-US" sz="1400" dirty="0"/>
              <a:t>2. Place where </a:t>
            </a:r>
            <a:r>
              <a:rPr lang="en-US" sz="1400" dirty="0" err="1"/>
              <a:t>surfel</a:t>
            </a:r>
            <a:r>
              <a:rPr lang="en-US" sz="1400" dirty="0"/>
              <a:t> map does not cover will cause Hallucination</a:t>
            </a:r>
          </a:p>
          <a:p>
            <a:r>
              <a:rPr lang="en-US" sz="1400" dirty="0"/>
              <a:t>3. complex training process(Semantic Segmentation, Instance Segmentation)</a:t>
            </a:r>
            <a:endParaRPr lang="en-CH" sz="1400" dirty="0"/>
          </a:p>
        </p:txBody>
      </p:sp>
    </p:spTree>
    <p:extLst>
      <p:ext uri="{BB962C8B-B14F-4D97-AF65-F5344CB8AC3E}">
        <p14:creationId xmlns:p14="http://schemas.microsoft.com/office/powerpoint/2010/main" val="2319230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RGB</a:t>
            </a:r>
            <a:endParaRPr lang="en-CH" sz="3200" dirty="0"/>
          </a:p>
        </p:txBody>
      </p:sp>
      <p:sp>
        <p:nvSpPr>
          <p:cNvPr id="9" name="文本框 8">
            <a:extLst>
              <a:ext uri="{FF2B5EF4-FFF2-40B4-BE49-F238E27FC236}">
                <a16:creationId xmlns:a16="http://schemas.microsoft.com/office/drawing/2014/main" id="{E7EE759F-EE4E-ECFC-173B-47384B6B96E2}"/>
              </a:ext>
            </a:extLst>
          </p:cNvPr>
          <p:cNvSpPr txBox="1"/>
          <p:nvPr/>
        </p:nvSpPr>
        <p:spPr>
          <a:xfrm>
            <a:off x="676274" y="1497317"/>
            <a:ext cx="7467602" cy="369332"/>
          </a:xfrm>
          <a:prstGeom prst="rect">
            <a:avLst/>
          </a:prstGeom>
          <a:noFill/>
        </p:spPr>
        <p:txBody>
          <a:bodyPr wrap="square" rtlCol="0">
            <a:spAutoFit/>
          </a:bodyPr>
          <a:lstStyle/>
          <a:p>
            <a:r>
              <a:rPr lang="en-US" b="1" dirty="0" err="1"/>
              <a:t>SurfelGAN</a:t>
            </a:r>
            <a:r>
              <a:rPr lang="en-US" b="1" dirty="0"/>
              <a:t>: Synthesizing Realistic Sensor Data for Autonomous Driving</a:t>
            </a:r>
            <a:endParaRPr lang="en-CH" b="1" dirty="0"/>
          </a:p>
        </p:txBody>
      </p:sp>
      <p:sp>
        <p:nvSpPr>
          <p:cNvPr id="2" name="文本框 1">
            <a:extLst>
              <a:ext uri="{FF2B5EF4-FFF2-40B4-BE49-F238E27FC236}">
                <a16:creationId xmlns:a16="http://schemas.microsoft.com/office/drawing/2014/main" id="{71123D60-8DEF-02DF-BDBA-CD5D4DF3A4CE}"/>
              </a:ext>
            </a:extLst>
          </p:cNvPr>
          <p:cNvSpPr txBox="1"/>
          <p:nvPr/>
        </p:nvSpPr>
        <p:spPr>
          <a:xfrm>
            <a:off x="561973" y="908754"/>
            <a:ext cx="3600451" cy="523220"/>
          </a:xfrm>
          <a:prstGeom prst="rect">
            <a:avLst/>
          </a:prstGeom>
          <a:noFill/>
        </p:spPr>
        <p:txBody>
          <a:bodyPr wrap="square" rtlCol="0">
            <a:spAutoFit/>
          </a:bodyPr>
          <a:lstStyle/>
          <a:p>
            <a:r>
              <a:rPr lang="en-US" sz="2800" dirty="0"/>
              <a:t>Synthetic Dataset</a:t>
            </a:r>
            <a:endParaRPr lang="en-CH" sz="2800" dirty="0"/>
          </a:p>
        </p:txBody>
      </p:sp>
      <p:sp>
        <p:nvSpPr>
          <p:cNvPr id="7" name="文本框 6">
            <a:extLst>
              <a:ext uri="{FF2B5EF4-FFF2-40B4-BE49-F238E27FC236}">
                <a16:creationId xmlns:a16="http://schemas.microsoft.com/office/drawing/2014/main" id="{11DA39D8-C4CE-DDD1-037F-B3EAAAE6220C}"/>
              </a:ext>
            </a:extLst>
          </p:cNvPr>
          <p:cNvSpPr txBox="1"/>
          <p:nvPr/>
        </p:nvSpPr>
        <p:spPr>
          <a:xfrm>
            <a:off x="123825" y="2505670"/>
            <a:ext cx="2714625" cy="1200329"/>
          </a:xfrm>
          <a:prstGeom prst="rect">
            <a:avLst/>
          </a:prstGeom>
          <a:noFill/>
        </p:spPr>
        <p:txBody>
          <a:bodyPr wrap="square" rtlCol="0">
            <a:spAutoFit/>
          </a:bodyPr>
          <a:lstStyle/>
          <a:p>
            <a:r>
              <a:rPr lang="en-US" dirty="0" err="1"/>
              <a:t>Surfel</a:t>
            </a:r>
            <a:r>
              <a:rPr lang="en-US" dirty="0"/>
              <a:t>(</a:t>
            </a:r>
            <a:r>
              <a:rPr lang="en-US" b="1" dirty="0"/>
              <a:t>surf</a:t>
            </a:r>
            <a:r>
              <a:rPr lang="en-US" dirty="0"/>
              <a:t>ace </a:t>
            </a:r>
            <a:r>
              <a:rPr lang="en-US" b="1" dirty="0"/>
              <a:t>el</a:t>
            </a:r>
            <a:r>
              <a:rPr lang="en-US" dirty="0"/>
              <a:t>ement) :  A </a:t>
            </a:r>
            <a:r>
              <a:rPr lang="en-US" dirty="0" err="1"/>
              <a:t>surfel</a:t>
            </a:r>
            <a:r>
              <a:rPr lang="en-US" dirty="0"/>
              <a:t> is a small, oriented disk used to represent a portion of a 3D surface.</a:t>
            </a:r>
            <a:endParaRPr lang="en-CH" dirty="0"/>
          </a:p>
        </p:txBody>
      </p:sp>
      <p:pic>
        <p:nvPicPr>
          <p:cNvPr id="5" name="图片 4">
            <a:extLst>
              <a:ext uri="{FF2B5EF4-FFF2-40B4-BE49-F238E27FC236}">
                <a16:creationId xmlns:a16="http://schemas.microsoft.com/office/drawing/2014/main" id="{9014B577-D6B4-B291-E317-9AA0DC548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726" y="1931991"/>
            <a:ext cx="9439274" cy="4782818"/>
          </a:xfrm>
          <a:prstGeom prst="rect">
            <a:avLst/>
          </a:prstGeom>
        </p:spPr>
      </p:pic>
      <p:pic>
        <p:nvPicPr>
          <p:cNvPr id="6" name="图片 5">
            <a:extLst>
              <a:ext uri="{FF2B5EF4-FFF2-40B4-BE49-F238E27FC236}">
                <a16:creationId xmlns:a16="http://schemas.microsoft.com/office/drawing/2014/main" id="{17B5AC56-5F67-6D95-6A46-2A0AC7114C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893" y="3810000"/>
            <a:ext cx="2150765" cy="1709737"/>
          </a:xfrm>
          <a:prstGeom prst="rect">
            <a:avLst/>
          </a:prstGeom>
        </p:spPr>
      </p:pic>
    </p:spTree>
    <p:extLst>
      <p:ext uri="{BB962C8B-B14F-4D97-AF65-F5344CB8AC3E}">
        <p14:creationId xmlns:p14="http://schemas.microsoft.com/office/powerpoint/2010/main" val="428865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RGB</a:t>
            </a:r>
            <a:endParaRPr lang="en-CH" sz="3200" dirty="0"/>
          </a:p>
        </p:txBody>
      </p:sp>
      <p:sp>
        <p:nvSpPr>
          <p:cNvPr id="9" name="文本框 8">
            <a:extLst>
              <a:ext uri="{FF2B5EF4-FFF2-40B4-BE49-F238E27FC236}">
                <a16:creationId xmlns:a16="http://schemas.microsoft.com/office/drawing/2014/main" id="{E7EE759F-EE4E-ECFC-173B-47384B6B96E2}"/>
              </a:ext>
            </a:extLst>
          </p:cNvPr>
          <p:cNvSpPr txBox="1"/>
          <p:nvPr/>
        </p:nvSpPr>
        <p:spPr>
          <a:xfrm>
            <a:off x="676273" y="1497317"/>
            <a:ext cx="10991852" cy="369332"/>
          </a:xfrm>
          <a:prstGeom prst="rect">
            <a:avLst/>
          </a:prstGeom>
          <a:noFill/>
        </p:spPr>
        <p:txBody>
          <a:bodyPr wrap="square" rtlCol="0">
            <a:spAutoFit/>
          </a:bodyPr>
          <a:lstStyle/>
          <a:p>
            <a:r>
              <a:rPr lang="en-US" b="1" dirty="0"/>
              <a:t>Real2Sim2Real: Self-Supervised Learning of Physical Single-Step Dynamic Actions for Planar Robot Casting</a:t>
            </a:r>
            <a:endParaRPr lang="en-CH" b="1" dirty="0"/>
          </a:p>
        </p:txBody>
      </p:sp>
      <p:sp>
        <p:nvSpPr>
          <p:cNvPr id="2" name="文本框 1">
            <a:extLst>
              <a:ext uri="{FF2B5EF4-FFF2-40B4-BE49-F238E27FC236}">
                <a16:creationId xmlns:a16="http://schemas.microsoft.com/office/drawing/2014/main" id="{71123D60-8DEF-02DF-BDBA-CD5D4DF3A4CE}"/>
              </a:ext>
            </a:extLst>
          </p:cNvPr>
          <p:cNvSpPr txBox="1"/>
          <p:nvPr/>
        </p:nvSpPr>
        <p:spPr>
          <a:xfrm>
            <a:off x="561973" y="908754"/>
            <a:ext cx="3600451" cy="523220"/>
          </a:xfrm>
          <a:prstGeom prst="rect">
            <a:avLst/>
          </a:prstGeom>
          <a:noFill/>
        </p:spPr>
        <p:txBody>
          <a:bodyPr wrap="square" rtlCol="0">
            <a:spAutoFit/>
          </a:bodyPr>
          <a:lstStyle/>
          <a:p>
            <a:r>
              <a:rPr lang="en-US" sz="2800" dirty="0"/>
              <a:t>Synthetic Dataset</a:t>
            </a:r>
            <a:endParaRPr lang="en-CH" sz="2800" dirty="0"/>
          </a:p>
        </p:txBody>
      </p:sp>
      <p:pic>
        <p:nvPicPr>
          <p:cNvPr id="10" name="图片 9">
            <a:extLst>
              <a:ext uri="{FF2B5EF4-FFF2-40B4-BE49-F238E27FC236}">
                <a16:creationId xmlns:a16="http://schemas.microsoft.com/office/drawing/2014/main" id="{3DC09AD3-6D74-7D63-68EE-36A32766B55B}"/>
              </a:ext>
            </a:extLst>
          </p:cNvPr>
          <p:cNvPicPr>
            <a:picLocks noChangeAspect="1"/>
          </p:cNvPicPr>
          <p:nvPr/>
        </p:nvPicPr>
        <p:blipFill>
          <a:blip r:embed="rId2"/>
          <a:stretch>
            <a:fillRect/>
          </a:stretch>
        </p:blipFill>
        <p:spPr>
          <a:xfrm>
            <a:off x="215539" y="2948146"/>
            <a:ext cx="3578943" cy="2348257"/>
          </a:xfrm>
          <a:prstGeom prst="rect">
            <a:avLst/>
          </a:prstGeom>
        </p:spPr>
      </p:pic>
      <p:sp>
        <p:nvSpPr>
          <p:cNvPr id="11" name="文本框 10">
            <a:extLst>
              <a:ext uri="{FF2B5EF4-FFF2-40B4-BE49-F238E27FC236}">
                <a16:creationId xmlns:a16="http://schemas.microsoft.com/office/drawing/2014/main" id="{CC3BBD1B-FC95-282E-D5CC-0881D9BC6FA5}"/>
              </a:ext>
            </a:extLst>
          </p:cNvPr>
          <p:cNvSpPr txBox="1"/>
          <p:nvPr/>
        </p:nvSpPr>
        <p:spPr>
          <a:xfrm>
            <a:off x="9001125" y="6265306"/>
            <a:ext cx="4467225" cy="369332"/>
          </a:xfrm>
          <a:prstGeom prst="rect">
            <a:avLst/>
          </a:prstGeom>
          <a:noFill/>
        </p:spPr>
        <p:txBody>
          <a:bodyPr wrap="square" rtlCol="0">
            <a:spAutoFit/>
          </a:bodyPr>
          <a:lstStyle/>
          <a:p>
            <a:r>
              <a:rPr lang="en-US" dirty="0"/>
              <a:t>PRC : Planar Robot Casting</a:t>
            </a:r>
            <a:endParaRPr lang="en-CH" dirty="0"/>
          </a:p>
        </p:txBody>
      </p:sp>
      <p:pic>
        <p:nvPicPr>
          <p:cNvPr id="6" name="图片 5">
            <a:extLst>
              <a:ext uri="{FF2B5EF4-FFF2-40B4-BE49-F238E27FC236}">
                <a16:creationId xmlns:a16="http://schemas.microsoft.com/office/drawing/2014/main" id="{A8B617C3-957C-0C6B-95CD-8E9E81682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6045" y="2171700"/>
            <a:ext cx="9205955" cy="2819652"/>
          </a:xfrm>
          <a:prstGeom prst="rect">
            <a:avLst/>
          </a:prstGeom>
        </p:spPr>
      </p:pic>
      <p:sp>
        <p:nvSpPr>
          <p:cNvPr id="3" name="文本框 2">
            <a:extLst>
              <a:ext uri="{FF2B5EF4-FFF2-40B4-BE49-F238E27FC236}">
                <a16:creationId xmlns:a16="http://schemas.microsoft.com/office/drawing/2014/main" id="{41B9382C-0A07-8C72-676E-E15A4500CC10}"/>
              </a:ext>
            </a:extLst>
          </p:cNvPr>
          <p:cNvSpPr txBox="1"/>
          <p:nvPr/>
        </p:nvSpPr>
        <p:spPr>
          <a:xfrm>
            <a:off x="4543425" y="223362"/>
            <a:ext cx="7686675" cy="1169551"/>
          </a:xfrm>
          <a:prstGeom prst="rect">
            <a:avLst/>
          </a:prstGeom>
          <a:noFill/>
        </p:spPr>
        <p:txBody>
          <a:bodyPr wrap="square" rtlCol="0">
            <a:spAutoFit/>
          </a:bodyPr>
          <a:lstStyle/>
          <a:p>
            <a:r>
              <a:rPr lang="en-US" sz="1400" dirty="0"/>
              <a:t>Advantage : </a:t>
            </a:r>
          </a:p>
          <a:p>
            <a:r>
              <a:rPr lang="en-US" sz="1400" dirty="0"/>
              <a:t>1. self supervised, no manual  data labeling and intervention</a:t>
            </a:r>
          </a:p>
          <a:p>
            <a:r>
              <a:rPr lang="en-US" sz="1400" dirty="0"/>
              <a:t>2. efficient learning from few physical examples (sim + real)</a:t>
            </a:r>
          </a:p>
          <a:p>
            <a:r>
              <a:rPr lang="en-US" sz="1400" dirty="0"/>
              <a:t>Limitation : </a:t>
            </a:r>
          </a:p>
          <a:p>
            <a:r>
              <a:rPr lang="en-US" sz="1400" dirty="0"/>
              <a:t>1. harder to extend to 3D ,  inherent uncertainty about static and dynamic friction</a:t>
            </a:r>
            <a:endParaRPr lang="en-CH" sz="1400" dirty="0"/>
          </a:p>
        </p:txBody>
      </p:sp>
    </p:spTree>
    <p:extLst>
      <p:ext uri="{BB962C8B-B14F-4D97-AF65-F5344CB8AC3E}">
        <p14:creationId xmlns:p14="http://schemas.microsoft.com/office/powerpoint/2010/main" val="1325594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RGB</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11354479" cy="369332"/>
          </a:xfrm>
          <a:prstGeom prst="rect">
            <a:avLst/>
          </a:prstGeom>
          <a:noFill/>
        </p:spPr>
        <p:txBody>
          <a:bodyPr wrap="square" rtlCol="0">
            <a:spAutoFit/>
          </a:bodyPr>
          <a:lstStyle/>
          <a:p>
            <a:r>
              <a:rPr lang="en-US" b="1" dirty="0"/>
              <a:t>Reinforcement and Imitation Learning for Diverse Visuomotor Skills</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Simulation Manually Adjusted</a:t>
            </a:r>
            <a:endParaRPr lang="en-CH" sz="2800" dirty="0"/>
          </a:p>
        </p:txBody>
      </p:sp>
      <p:pic>
        <p:nvPicPr>
          <p:cNvPr id="6" name="图片 5">
            <a:extLst>
              <a:ext uri="{FF2B5EF4-FFF2-40B4-BE49-F238E27FC236}">
                <a16:creationId xmlns:a16="http://schemas.microsoft.com/office/drawing/2014/main" id="{291A2800-FADB-DBD9-4F5D-FFEAAF8E0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73" y="2635405"/>
            <a:ext cx="9858375" cy="3889220"/>
          </a:xfrm>
          <a:prstGeom prst="rect">
            <a:avLst/>
          </a:prstGeom>
        </p:spPr>
      </p:pic>
      <p:sp>
        <p:nvSpPr>
          <p:cNvPr id="7" name="文本框 6">
            <a:extLst>
              <a:ext uri="{FF2B5EF4-FFF2-40B4-BE49-F238E27FC236}">
                <a16:creationId xmlns:a16="http://schemas.microsoft.com/office/drawing/2014/main" id="{BE72BD55-15EE-13DD-87BB-F66ECF9C3D3A}"/>
              </a:ext>
            </a:extLst>
          </p:cNvPr>
          <p:cNvSpPr txBox="1"/>
          <p:nvPr/>
        </p:nvSpPr>
        <p:spPr>
          <a:xfrm>
            <a:off x="457198" y="1931992"/>
            <a:ext cx="11573554" cy="646331"/>
          </a:xfrm>
          <a:prstGeom prst="rect">
            <a:avLst/>
          </a:prstGeom>
          <a:noFill/>
        </p:spPr>
        <p:txBody>
          <a:bodyPr wrap="square" rtlCol="0">
            <a:spAutoFit/>
          </a:bodyPr>
          <a:lstStyle/>
          <a:p>
            <a:r>
              <a:rPr lang="en-US" dirty="0"/>
              <a:t>a Kinect camera (RGBD) was visually calibrated to match the position and orientation of the simulated camera, and the simulation’s dynamics parameters were manually adjusted to match the dynamics of the real arm.</a:t>
            </a:r>
            <a:endParaRPr lang="en-CH" dirty="0"/>
          </a:p>
        </p:txBody>
      </p:sp>
      <p:sp>
        <p:nvSpPr>
          <p:cNvPr id="12" name="文本框 11">
            <a:extLst>
              <a:ext uri="{FF2B5EF4-FFF2-40B4-BE49-F238E27FC236}">
                <a16:creationId xmlns:a16="http://schemas.microsoft.com/office/drawing/2014/main" id="{70FBDC0D-C649-4D04-CFE5-568BC80DA81A}"/>
              </a:ext>
            </a:extLst>
          </p:cNvPr>
          <p:cNvSpPr txBox="1"/>
          <p:nvPr/>
        </p:nvSpPr>
        <p:spPr>
          <a:xfrm>
            <a:off x="10259102" y="3592165"/>
            <a:ext cx="1771650" cy="1477328"/>
          </a:xfrm>
          <a:prstGeom prst="rect">
            <a:avLst/>
          </a:prstGeom>
          <a:noFill/>
        </p:spPr>
        <p:txBody>
          <a:bodyPr wrap="square">
            <a:spAutoFit/>
          </a:bodyPr>
          <a:lstStyle/>
          <a:p>
            <a:r>
              <a:rPr lang="en-CH" dirty="0"/>
              <a:t>GAIL : Generative Adversarial Imitation Learning</a:t>
            </a:r>
          </a:p>
        </p:txBody>
      </p:sp>
      <p:sp>
        <p:nvSpPr>
          <p:cNvPr id="2" name="文本框 1">
            <a:extLst>
              <a:ext uri="{FF2B5EF4-FFF2-40B4-BE49-F238E27FC236}">
                <a16:creationId xmlns:a16="http://schemas.microsoft.com/office/drawing/2014/main" id="{A94F458F-7360-33C8-0C43-4D4AD0207758}"/>
              </a:ext>
            </a:extLst>
          </p:cNvPr>
          <p:cNvSpPr txBox="1"/>
          <p:nvPr/>
        </p:nvSpPr>
        <p:spPr>
          <a:xfrm>
            <a:off x="7258050" y="150422"/>
            <a:ext cx="5257800" cy="1384995"/>
          </a:xfrm>
          <a:prstGeom prst="rect">
            <a:avLst/>
          </a:prstGeom>
          <a:noFill/>
        </p:spPr>
        <p:txBody>
          <a:bodyPr wrap="square" rtlCol="0">
            <a:spAutoFit/>
          </a:bodyPr>
          <a:lstStyle/>
          <a:p>
            <a:r>
              <a:rPr lang="en-US" sz="1400" dirty="0"/>
              <a:t>Advantage : </a:t>
            </a:r>
          </a:p>
          <a:p>
            <a:r>
              <a:rPr lang="en-US" sz="1400" dirty="0"/>
              <a:t>1. reinforcement learning + limitation learning </a:t>
            </a:r>
          </a:p>
          <a:p>
            <a:r>
              <a:rPr lang="en-US" sz="1400" dirty="0"/>
              <a:t>2. diverse task from small amount of human demonstration data</a:t>
            </a:r>
          </a:p>
          <a:p>
            <a:r>
              <a:rPr lang="en-US" sz="1400" dirty="0"/>
              <a:t>Limitation : </a:t>
            </a:r>
          </a:p>
          <a:p>
            <a:r>
              <a:rPr lang="en-US" sz="1400" dirty="0"/>
              <a:t>1. Reality Gap in Sim2Real Transfer</a:t>
            </a:r>
          </a:p>
          <a:p>
            <a:r>
              <a:rPr lang="en-US" sz="1400" dirty="0"/>
              <a:t>2. simulation’s dynamics parameters were manually adjusted</a:t>
            </a:r>
            <a:endParaRPr lang="en-CH" sz="1400" dirty="0"/>
          </a:p>
        </p:txBody>
      </p:sp>
    </p:spTree>
    <p:extLst>
      <p:ext uri="{BB962C8B-B14F-4D97-AF65-F5344CB8AC3E}">
        <p14:creationId xmlns:p14="http://schemas.microsoft.com/office/powerpoint/2010/main" val="4110035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2" name="文本框 1">
            <a:extLst>
              <a:ext uri="{FF2B5EF4-FFF2-40B4-BE49-F238E27FC236}">
                <a16:creationId xmlns:a16="http://schemas.microsoft.com/office/drawing/2014/main" id="{E2D3815F-9CE6-F616-CAE7-7682FFA0EFC9}"/>
              </a:ext>
            </a:extLst>
          </p:cNvPr>
          <p:cNvSpPr txBox="1"/>
          <p:nvPr/>
        </p:nvSpPr>
        <p:spPr>
          <a:xfrm>
            <a:off x="1419225" y="1749635"/>
            <a:ext cx="9829799" cy="4199611"/>
          </a:xfrm>
          <a:prstGeom prst="rect">
            <a:avLst/>
          </a:prstGeom>
          <a:noFill/>
        </p:spPr>
        <p:txBody>
          <a:bodyPr wrap="square" rtlCol="0">
            <a:spAutoFit/>
          </a:bodyPr>
          <a:lstStyle/>
          <a:p>
            <a:pPr>
              <a:lnSpc>
                <a:spcPct val="150000"/>
              </a:lnSpc>
            </a:pPr>
            <a:r>
              <a:rPr lang="en-US" sz="2000" dirty="0"/>
              <a:t>LiDAR : determining ranges by targeting an object or a surface with a laser and measuring the time for the reflected light to return to the receiver .</a:t>
            </a:r>
          </a:p>
          <a:p>
            <a:pPr>
              <a:lnSpc>
                <a:spcPct val="150000"/>
              </a:lnSpc>
            </a:pPr>
            <a:endParaRPr lang="en-US" sz="2000" dirty="0"/>
          </a:p>
          <a:p>
            <a:pPr>
              <a:lnSpc>
                <a:spcPct val="150000"/>
              </a:lnSpc>
            </a:pPr>
            <a:r>
              <a:rPr lang="en-US" sz="2000" dirty="0"/>
              <a:t>Kinect : the motion sensing device for the Xbox 360 gaming console. It  provides RGB, Infra-Red (IR), depth, skeleton, and audio streams to an  application.</a:t>
            </a:r>
          </a:p>
          <a:p>
            <a:pPr>
              <a:lnSpc>
                <a:spcPct val="150000"/>
              </a:lnSpc>
            </a:pPr>
            <a:endParaRPr lang="en-US" sz="2000" dirty="0"/>
          </a:p>
          <a:p>
            <a:pPr>
              <a:lnSpc>
                <a:spcPct val="150000"/>
              </a:lnSpc>
            </a:pPr>
            <a:r>
              <a:rPr lang="en-US" sz="2000" dirty="0"/>
              <a:t>Zed Camera : neural  depth, built-in IMU</a:t>
            </a:r>
          </a:p>
          <a:p>
            <a:pPr>
              <a:lnSpc>
                <a:spcPct val="150000"/>
              </a:lnSpc>
            </a:pPr>
            <a:endParaRPr lang="en-US" sz="2000" dirty="0"/>
          </a:p>
          <a:p>
            <a:pPr>
              <a:lnSpc>
                <a:spcPct val="150000"/>
              </a:lnSpc>
            </a:pPr>
            <a:r>
              <a:rPr lang="en-US" sz="2000" dirty="0"/>
              <a:t>RealSense : long range depth camera, built-in IMU</a:t>
            </a:r>
            <a:endParaRPr lang="en-CH" sz="2000" dirty="0"/>
          </a:p>
        </p:txBody>
      </p:sp>
      <p:sp>
        <p:nvSpPr>
          <p:cNvPr id="3" name="文本框 2">
            <a:extLst>
              <a:ext uri="{FF2B5EF4-FFF2-40B4-BE49-F238E27FC236}">
                <a16:creationId xmlns:a16="http://schemas.microsoft.com/office/drawing/2014/main" id="{4F56D986-C293-99B6-2492-3EEC2C58205E}"/>
              </a:ext>
            </a:extLst>
          </p:cNvPr>
          <p:cNvSpPr txBox="1"/>
          <p:nvPr/>
        </p:nvSpPr>
        <p:spPr>
          <a:xfrm>
            <a:off x="561973" y="908754"/>
            <a:ext cx="3600451" cy="523220"/>
          </a:xfrm>
          <a:prstGeom prst="rect">
            <a:avLst/>
          </a:prstGeom>
          <a:noFill/>
        </p:spPr>
        <p:txBody>
          <a:bodyPr wrap="square" rtlCol="0">
            <a:spAutoFit/>
          </a:bodyPr>
          <a:lstStyle/>
          <a:p>
            <a:r>
              <a:rPr lang="en-US" sz="2800" dirty="0"/>
              <a:t>Sensors</a:t>
            </a:r>
            <a:endParaRPr lang="en-CH" sz="2800" dirty="0"/>
          </a:p>
        </p:txBody>
      </p:sp>
    </p:spTree>
    <p:extLst>
      <p:ext uri="{BB962C8B-B14F-4D97-AF65-F5344CB8AC3E}">
        <p14:creationId xmlns:p14="http://schemas.microsoft.com/office/powerpoint/2010/main" val="1840075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9429751" cy="369332"/>
          </a:xfrm>
          <a:prstGeom prst="rect">
            <a:avLst/>
          </a:prstGeom>
          <a:noFill/>
        </p:spPr>
        <p:txBody>
          <a:bodyPr wrap="square" rtlCol="0">
            <a:spAutoFit/>
          </a:bodyPr>
          <a:lstStyle/>
          <a:p>
            <a:r>
              <a:rPr lang="en-US" b="1" dirty="0"/>
              <a:t>Sim2Real Neural Controllers for Physics-Based Robotic Deployment of Deformable Linear Objects</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3600451" cy="523220"/>
          </a:xfrm>
          <a:prstGeom prst="rect">
            <a:avLst/>
          </a:prstGeom>
          <a:noFill/>
        </p:spPr>
        <p:txBody>
          <a:bodyPr wrap="square" rtlCol="0">
            <a:spAutoFit/>
          </a:bodyPr>
          <a:lstStyle/>
          <a:p>
            <a:r>
              <a:rPr lang="en-US" altLang="zh-CN" sz="2800" dirty="0"/>
              <a:t>Naive</a:t>
            </a:r>
            <a:endParaRPr lang="en-CH" sz="2800" dirty="0"/>
          </a:p>
        </p:txBody>
      </p:sp>
      <p:sp>
        <p:nvSpPr>
          <p:cNvPr id="2" name="文本框 1">
            <a:extLst>
              <a:ext uri="{FF2B5EF4-FFF2-40B4-BE49-F238E27FC236}">
                <a16:creationId xmlns:a16="http://schemas.microsoft.com/office/drawing/2014/main" id="{31C628B3-5D14-BBB5-AA16-84AB0C312167}"/>
              </a:ext>
            </a:extLst>
          </p:cNvPr>
          <p:cNvSpPr txBox="1"/>
          <p:nvPr/>
        </p:nvSpPr>
        <p:spPr>
          <a:xfrm>
            <a:off x="904875" y="2505075"/>
            <a:ext cx="4752975" cy="2862322"/>
          </a:xfrm>
          <a:prstGeom prst="rect">
            <a:avLst/>
          </a:prstGeom>
          <a:noFill/>
        </p:spPr>
        <p:txBody>
          <a:bodyPr wrap="square" rtlCol="0">
            <a:spAutoFit/>
          </a:bodyPr>
          <a:lstStyle/>
          <a:p>
            <a:r>
              <a:rPr lang="en-US" dirty="0"/>
              <a:t>Sensor : </a:t>
            </a:r>
            <a:r>
              <a:rPr lang="en-US" dirty="0" err="1"/>
              <a:t>realsense</a:t>
            </a:r>
            <a:endParaRPr lang="en-US" dirty="0"/>
          </a:p>
          <a:p>
            <a:endParaRPr lang="en-US" dirty="0"/>
          </a:p>
          <a:p>
            <a:r>
              <a:rPr lang="en-US" dirty="0"/>
              <a:t>Limitation : </a:t>
            </a:r>
          </a:p>
          <a:p>
            <a:endParaRPr lang="en-US" dirty="0"/>
          </a:p>
          <a:p>
            <a:r>
              <a:rPr lang="en-US" dirty="0"/>
              <a:t>- precision is not that good </a:t>
            </a:r>
          </a:p>
          <a:p>
            <a:r>
              <a:rPr lang="en-US" dirty="0"/>
              <a:t>- it's task specified , not generalized</a:t>
            </a:r>
          </a:p>
          <a:p>
            <a:endParaRPr lang="en-US" dirty="0"/>
          </a:p>
          <a:p>
            <a:r>
              <a:rPr lang="en-US" dirty="0"/>
              <a:t>Advantage : </a:t>
            </a:r>
          </a:p>
          <a:p>
            <a:endParaRPr lang="en-US" dirty="0"/>
          </a:p>
          <a:p>
            <a:r>
              <a:rPr lang="en-US" dirty="0"/>
              <a:t>- simple architecture but effective</a:t>
            </a:r>
            <a:endParaRPr lang="en-CH" dirty="0"/>
          </a:p>
        </p:txBody>
      </p:sp>
      <p:pic>
        <p:nvPicPr>
          <p:cNvPr id="8" name="图片 7">
            <a:extLst>
              <a:ext uri="{FF2B5EF4-FFF2-40B4-BE49-F238E27FC236}">
                <a16:creationId xmlns:a16="http://schemas.microsoft.com/office/drawing/2014/main" id="{04B53F78-692F-4A44-F9E8-AD48DE849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4460" y="2505075"/>
            <a:ext cx="7309969" cy="2506599"/>
          </a:xfrm>
          <a:prstGeom prst="rect">
            <a:avLst/>
          </a:prstGeom>
        </p:spPr>
      </p:pic>
      <p:sp>
        <p:nvSpPr>
          <p:cNvPr id="10" name="文本框 9">
            <a:extLst>
              <a:ext uri="{FF2B5EF4-FFF2-40B4-BE49-F238E27FC236}">
                <a16:creationId xmlns:a16="http://schemas.microsoft.com/office/drawing/2014/main" id="{7702BDEF-C8A2-7CB3-9BC2-8E59A9E645D5}"/>
              </a:ext>
            </a:extLst>
          </p:cNvPr>
          <p:cNvSpPr txBox="1"/>
          <p:nvPr/>
        </p:nvSpPr>
        <p:spPr>
          <a:xfrm>
            <a:off x="19050" y="6524625"/>
            <a:ext cx="5819775" cy="369332"/>
          </a:xfrm>
          <a:prstGeom prst="rect">
            <a:avLst/>
          </a:prstGeom>
          <a:noFill/>
        </p:spPr>
        <p:txBody>
          <a:bodyPr wrap="square" rtlCol="0">
            <a:spAutoFit/>
          </a:bodyPr>
          <a:lstStyle/>
          <a:p>
            <a:r>
              <a:rPr lang="en-US" dirty="0"/>
              <a:t>DLO  : Deformable linear objects</a:t>
            </a:r>
            <a:endParaRPr lang="en-CH" dirty="0"/>
          </a:p>
        </p:txBody>
      </p:sp>
    </p:spTree>
    <p:extLst>
      <p:ext uri="{BB962C8B-B14F-4D97-AF65-F5344CB8AC3E}">
        <p14:creationId xmlns:p14="http://schemas.microsoft.com/office/powerpoint/2010/main" val="84489628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607</TotalTime>
  <Words>1427</Words>
  <Application>Microsoft Office PowerPoint</Application>
  <PresentationFormat>宽屏</PresentationFormat>
  <Paragraphs>252</Paragraphs>
  <Slides>30</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30</vt:i4>
      </vt:variant>
    </vt:vector>
  </HeadingPairs>
  <TitlesOfParts>
    <vt:vector size="34" baseType="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walker chi</dc:creator>
  <cp:lastModifiedBy>walker chi</cp:lastModifiedBy>
  <cp:revision>9</cp:revision>
  <dcterms:created xsi:type="dcterms:W3CDTF">2023-11-26T23:50:35Z</dcterms:created>
  <dcterms:modified xsi:type="dcterms:W3CDTF">2023-11-30T23:28:13Z</dcterms:modified>
</cp:coreProperties>
</file>